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0" r:id="rId1"/>
    <p:sldMasterId id="2147483683" r:id="rId2"/>
    <p:sldMasterId id="2147483667" r:id="rId3"/>
    <p:sldMasterId id="2147483689" r:id="rId4"/>
    <p:sldMasterId id="2147483692" r:id="rId5"/>
  </p:sldMasterIdLst>
  <p:notesMasterIdLst>
    <p:notesMasterId r:id="rId61"/>
  </p:notesMasterIdLst>
  <p:sldIdLst>
    <p:sldId id="279" r:id="rId6"/>
    <p:sldId id="356" r:id="rId7"/>
    <p:sldId id="357" r:id="rId8"/>
    <p:sldId id="318" r:id="rId9"/>
    <p:sldId id="365" r:id="rId10"/>
    <p:sldId id="359" r:id="rId11"/>
    <p:sldId id="316" r:id="rId12"/>
    <p:sldId id="317" r:id="rId13"/>
    <p:sldId id="364" r:id="rId14"/>
    <p:sldId id="329" r:id="rId15"/>
    <p:sldId id="331" r:id="rId16"/>
    <p:sldId id="335" r:id="rId17"/>
    <p:sldId id="340" r:id="rId18"/>
    <p:sldId id="341" r:id="rId19"/>
    <p:sldId id="301" r:id="rId20"/>
    <p:sldId id="311" r:id="rId21"/>
    <p:sldId id="263" r:id="rId22"/>
    <p:sldId id="286" r:id="rId23"/>
    <p:sldId id="349" r:id="rId24"/>
    <p:sldId id="350" r:id="rId25"/>
    <p:sldId id="351" r:id="rId26"/>
    <p:sldId id="352" r:id="rId27"/>
    <p:sldId id="353" r:id="rId28"/>
    <p:sldId id="287" r:id="rId29"/>
    <p:sldId id="363" r:id="rId30"/>
    <p:sldId id="306" r:id="rId31"/>
    <p:sldId id="321" r:id="rId32"/>
    <p:sldId id="289" r:id="rId33"/>
    <p:sldId id="307" r:id="rId34"/>
    <p:sldId id="323" r:id="rId35"/>
    <p:sldId id="324" r:id="rId36"/>
    <p:sldId id="325" r:id="rId37"/>
    <p:sldId id="270" r:id="rId38"/>
    <p:sldId id="292" r:id="rId39"/>
    <p:sldId id="293" r:id="rId40"/>
    <p:sldId id="302" r:id="rId41"/>
    <p:sldId id="284" r:id="rId42"/>
    <p:sldId id="303" r:id="rId43"/>
    <p:sldId id="296" r:id="rId44"/>
    <p:sldId id="309" r:id="rId45"/>
    <p:sldId id="361" r:id="rId46"/>
    <p:sldId id="362" r:id="rId47"/>
    <p:sldId id="300" r:id="rId48"/>
    <p:sldId id="304" r:id="rId49"/>
    <p:sldId id="334" r:id="rId50"/>
    <p:sldId id="344" r:id="rId51"/>
    <p:sldId id="366" r:id="rId52"/>
    <p:sldId id="345" r:id="rId53"/>
    <p:sldId id="346" r:id="rId54"/>
    <p:sldId id="347" r:id="rId55"/>
    <p:sldId id="348" r:id="rId56"/>
    <p:sldId id="319" r:id="rId57"/>
    <p:sldId id="320" r:id="rId58"/>
    <p:sldId id="367" r:id="rId59"/>
    <p:sldId id="368"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18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oyu Song" initials="RS" lastIdx="6" clrIdx="0">
    <p:extLst/>
  </p:cmAuthor>
  <p:cmAuthor id="2" name="Song, Ruoyu" initials="SR"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000000"/>
    <a:srgbClr val="262626"/>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62" autoAdjust="0"/>
    <p:restoredTop sz="80121" autoAdjust="0"/>
  </p:normalViewPr>
  <p:slideViewPr>
    <p:cSldViewPr snapToGrid="0" snapToObjects="1">
      <p:cViewPr varScale="1">
        <p:scale>
          <a:sx n="63" d="100"/>
          <a:sy n="63" d="100"/>
        </p:scale>
        <p:origin x="1152" y="27"/>
      </p:cViewPr>
      <p:guideLst>
        <p:guide orient="horz" pos="773"/>
        <p:guide pos="183"/>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oyu Song" userId="6012352d-9f91-4fbc-96e5-3428d0d4c614" providerId="ADAL" clId="{DF9B8725-A99A-41E9-8ABA-AD5722B1F2CB}"/>
    <pc:docChg chg="modSld">
      <pc:chgData name="Ruoyu Song" userId="6012352d-9f91-4fbc-96e5-3428d0d4c614" providerId="ADAL" clId="{DF9B8725-A99A-41E9-8ABA-AD5722B1F2CB}" dt="2018-05-21T14:20:58.201" v="7" actId="20577"/>
      <pc:docMkLst>
        <pc:docMk/>
      </pc:docMkLst>
      <pc:sldChg chg="modNotesTx">
        <pc:chgData name="Ruoyu Song" userId="6012352d-9f91-4fbc-96e5-3428d0d4c614" providerId="ADAL" clId="{DF9B8725-A99A-41E9-8ABA-AD5722B1F2CB}" dt="2018-05-21T14:20:27.510" v="4" actId="20577"/>
        <pc:sldMkLst>
          <pc:docMk/>
          <pc:sldMk cId="3245944951" sldId="284"/>
        </pc:sldMkLst>
      </pc:sldChg>
      <pc:sldChg chg="modNotesTx">
        <pc:chgData name="Ruoyu Song" userId="6012352d-9f91-4fbc-96e5-3428d0d4c614" providerId="ADAL" clId="{DF9B8725-A99A-41E9-8ABA-AD5722B1F2CB}" dt="2018-05-21T14:20:00.411" v="1" actId="20577"/>
        <pc:sldMkLst>
          <pc:docMk/>
          <pc:sldMk cId="164993344" sldId="287"/>
        </pc:sldMkLst>
      </pc:sldChg>
      <pc:sldChg chg="modNotesTx">
        <pc:chgData name="Ruoyu Song" userId="6012352d-9f91-4fbc-96e5-3428d0d4c614" providerId="ADAL" clId="{DF9B8725-A99A-41E9-8ABA-AD5722B1F2CB}" dt="2018-05-21T14:20:12.347" v="3" actId="5793"/>
        <pc:sldMkLst>
          <pc:docMk/>
          <pc:sldMk cId="1936271518" sldId="289"/>
        </pc:sldMkLst>
      </pc:sldChg>
      <pc:sldChg chg="modNotesTx">
        <pc:chgData name="Ruoyu Song" userId="6012352d-9f91-4fbc-96e5-3428d0d4c614" providerId="ADAL" clId="{DF9B8725-A99A-41E9-8ABA-AD5722B1F2CB}" dt="2018-05-21T14:19:45.403" v="0" actId="20577"/>
        <pc:sldMkLst>
          <pc:docMk/>
          <pc:sldMk cId="3420454581" sldId="317"/>
        </pc:sldMkLst>
      </pc:sldChg>
      <pc:sldChg chg="modNotesTx">
        <pc:chgData name="Ruoyu Song" userId="6012352d-9f91-4fbc-96e5-3428d0d4c614" providerId="ADAL" clId="{DF9B8725-A99A-41E9-8ABA-AD5722B1F2CB}" dt="2018-05-21T14:20:52.187" v="6" actId="20577"/>
        <pc:sldMkLst>
          <pc:docMk/>
          <pc:sldMk cId="1652419353" sldId="319"/>
        </pc:sldMkLst>
      </pc:sldChg>
      <pc:sldChg chg="modNotesTx">
        <pc:chgData name="Ruoyu Song" userId="6012352d-9f91-4fbc-96e5-3428d0d4c614" providerId="ADAL" clId="{DF9B8725-A99A-41E9-8ABA-AD5722B1F2CB}" dt="2018-05-21T14:20:58.201" v="7" actId="20577"/>
        <pc:sldMkLst>
          <pc:docMk/>
          <pc:sldMk cId="4137698726" sldId="320"/>
        </pc:sldMkLst>
      </pc:sldChg>
      <pc:sldChg chg="modNotesTx">
        <pc:chgData name="Ruoyu Song" userId="6012352d-9f91-4fbc-96e5-3428d0d4c614" providerId="ADAL" clId="{DF9B8725-A99A-41E9-8ABA-AD5722B1F2CB}" dt="2018-05-21T14:20:42.288" v="5" actId="20577"/>
        <pc:sldMkLst>
          <pc:docMk/>
          <pc:sldMk cId="1313464394" sldId="33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all" baseline="0">
                <a:solidFill>
                  <a:schemeClr val="bg1"/>
                </a:solidFill>
                <a:latin typeface="+mn-lt"/>
                <a:ea typeface="+mn-ea"/>
                <a:cs typeface="+mn-cs"/>
              </a:defRPr>
            </a:pPr>
            <a:r>
              <a:rPr lang="en-US" dirty="0"/>
              <a:t>GDP [1]</a:t>
            </a:r>
          </a:p>
        </c:rich>
      </c:tx>
      <c:overlay val="0"/>
      <c:spPr>
        <a:noFill/>
        <a:ln>
          <a:noFill/>
        </a:ln>
        <a:effectLst/>
      </c:spPr>
      <c:txPr>
        <a:bodyPr rot="0" spcFirstLastPara="1" vertOverflow="ellipsis" vert="horz" wrap="square" anchor="ctr" anchorCtr="1"/>
        <a:lstStyle/>
        <a:p>
          <a:pPr>
            <a:defRPr sz="2128" b="0" i="0" u="none" strike="noStrike" kern="1200" cap="all" baseline="0">
              <a:solidFill>
                <a:schemeClr val="bg1"/>
              </a:solidFill>
              <a:latin typeface="+mn-lt"/>
              <a:ea typeface="+mn-ea"/>
              <a:cs typeface="+mn-cs"/>
            </a:defRPr>
          </a:pPr>
          <a:endParaRPr lang="en-US"/>
        </a:p>
      </c:txPr>
    </c:title>
    <c:autoTitleDeleted val="0"/>
    <c:plotArea>
      <c:layout/>
      <c:pieChart>
        <c:varyColors val="1"/>
        <c:ser>
          <c:idx val="0"/>
          <c:order val="0"/>
          <c:tx>
            <c:strRef>
              <c:f>Sheet1!$B$1</c:f>
              <c:strCache>
                <c:ptCount val="1"/>
                <c:pt idx="0">
                  <c:v>GDP</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BF45-40BB-8CB6-8828013F11F8}"/>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BF45-40BB-8CB6-8828013F11F8}"/>
              </c:ext>
            </c:extLst>
          </c:dPt>
          <c:dLbls>
            <c:delete val="1"/>
          </c:dLbls>
          <c:cat>
            <c:strRef>
              <c:f>Sheet1!$A$2:$A$3</c:f>
              <c:strCache>
                <c:ptCount val="2"/>
                <c:pt idx="0">
                  <c:v>Manufacturing</c:v>
                </c:pt>
                <c:pt idx="1">
                  <c:v>Other</c:v>
                </c:pt>
              </c:strCache>
            </c:strRef>
          </c:cat>
          <c:val>
            <c:numRef>
              <c:f>Sheet1!$B$2:$B$3</c:f>
              <c:numCache>
                <c:formatCode>General</c:formatCode>
                <c:ptCount val="2"/>
                <c:pt idx="0">
                  <c:v>12.3</c:v>
                </c:pt>
                <c:pt idx="1">
                  <c:v>87.7</c:v>
                </c:pt>
              </c:numCache>
            </c:numRef>
          </c:val>
          <c:extLst>
            <c:ext xmlns:c16="http://schemas.microsoft.com/office/drawing/2014/chart" uri="{C3380CC4-5D6E-409C-BE32-E72D297353CC}">
              <c16:uniqueId val="{00000000-BF45-40BB-8CB6-8828013F11F8}"/>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tx>
            <c:strRef>
              <c:f>Sheet1!$B$1</c:f>
              <c:strCache>
                <c:ptCount val="1"/>
                <c:pt idx="0">
                  <c:v>Carbon Dioxide Emissions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C64-4255-B87D-C07A1AD8417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C64-4255-B87D-C07A1AD84171}"/>
              </c:ext>
            </c:extLst>
          </c:dPt>
          <c:cat>
            <c:strRef>
              <c:f>Sheet1!$A$2:$A$3</c:f>
              <c:strCache>
                <c:ptCount val="2"/>
                <c:pt idx="0">
                  <c:v>Manufacturing</c:v>
                </c:pt>
                <c:pt idx="1">
                  <c:v>Other</c:v>
                </c:pt>
              </c:strCache>
            </c:strRef>
          </c:cat>
          <c:val>
            <c:numRef>
              <c:f>Sheet1!$B$2:$B$3</c:f>
              <c:numCache>
                <c:formatCode>General</c:formatCode>
                <c:ptCount val="2"/>
                <c:pt idx="0">
                  <c:v>36</c:v>
                </c:pt>
                <c:pt idx="1">
                  <c:v>64</c:v>
                </c:pt>
              </c:numCache>
            </c:numRef>
          </c:val>
          <c:extLst>
            <c:ext xmlns:c16="http://schemas.microsoft.com/office/drawing/2014/chart" uri="{C3380CC4-5D6E-409C-BE32-E72D297353CC}">
              <c16:uniqueId val="{00000000-5632-422B-8B76-90A5508A3FB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dirty="0"/>
              <a:t>Energy Consumption [2]</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tx>
            <c:strRef>
              <c:f>Sheet1!$B$1</c:f>
              <c:strCache>
                <c:ptCount val="1"/>
                <c:pt idx="0">
                  <c:v>Energy Consumption in the Industrial sector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F3E-4FBA-B175-5B69855260D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7C7D-4B22-A872-35E3F8810AD6}"/>
              </c:ext>
            </c:extLst>
          </c:dPt>
          <c:cat>
            <c:strRef>
              <c:f>Sheet1!$A$2:$A$3</c:f>
              <c:strCache>
                <c:ptCount val="2"/>
                <c:pt idx="0">
                  <c:v>Manufacturing</c:v>
                </c:pt>
                <c:pt idx="1">
                  <c:v>Other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0-7C7D-4B22-A872-35E3F8810AD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dirty="0"/>
              <a:t>Energy-Related</a:t>
            </a:r>
            <a:r>
              <a:rPr lang="en-US" baseline="0" dirty="0"/>
              <a:t> </a:t>
            </a:r>
            <a:r>
              <a:rPr lang="en-US" dirty="0"/>
              <a:t>Carbon Dioxide Emissions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tx>
            <c:strRef>
              <c:f>Sheet1!$B$1</c:f>
              <c:strCache>
                <c:ptCount val="1"/>
                <c:pt idx="0">
                  <c:v>Carbon Dioxide Emissions in the Industrial sector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675-4868-8A79-EA622FEAC67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675-4868-8A79-EA622FEAC67E}"/>
              </c:ext>
            </c:extLst>
          </c:dPt>
          <c:cat>
            <c:strRef>
              <c:f>Sheet1!$A$2:$A$3</c:f>
              <c:strCache>
                <c:ptCount val="2"/>
                <c:pt idx="0">
                  <c:v>Manufacturing</c:v>
                </c:pt>
                <c:pt idx="1">
                  <c:v>Other</c:v>
                </c:pt>
              </c:strCache>
            </c:strRef>
          </c:cat>
          <c:val>
            <c:numRef>
              <c:f>Sheet1!$B$2:$B$3</c:f>
              <c:numCache>
                <c:formatCode>General</c:formatCode>
                <c:ptCount val="2"/>
                <c:pt idx="0">
                  <c:v>84</c:v>
                </c:pt>
                <c:pt idx="1">
                  <c:v>16</c:v>
                </c:pt>
              </c:numCache>
            </c:numRef>
          </c:val>
          <c:extLst>
            <c:ext xmlns:c16="http://schemas.microsoft.com/office/drawing/2014/chart" uri="{C3380CC4-5D6E-409C-BE32-E72D297353CC}">
              <c16:uniqueId val="{00000004-2675-4868-8A79-EA622FEAC67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9C0184-5011-4688-9F90-7CF6A0AB33B2}" type="datetimeFigureOut">
              <a:rPr lang="en-US" smtClean="0"/>
              <a:t>5/21/2018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4379371-93E3-4F8B-AFC5-C110B9650696}" type="slidenum">
              <a:rPr lang="en-US" smtClean="0"/>
              <a:t>‹#›</a:t>
            </a:fld>
            <a:endParaRPr lang="en-US"/>
          </a:p>
        </p:txBody>
      </p:sp>
    </p:spTree>
    <p:extLst>
      <p:ext uri="{BB962C8B-B14F-4D97-AF65-F5344CB8AC3E}">
        <p14:creationId xmlns:p14="http://schemas.microsoft.com/office/powerpoint/2010/main" val="3030289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1</a:t>
            </a:fld>
            <a:endParaRPr lang="en-US"/>
          </a:p>
        </p:txBody>
      </p:sp>
    </p:spTree>
    <p:extLst>
      <p:ext uri="{BB962C8B-B14F-4D97-AF65-F5344CB8AC3E}">
        <p14:creationId xmlns:p14="http://schemas.microsoft.com/office/powerpoint/2010/main" val="1665951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10</a:t>
            </a:fld>
            <a:endParaRPr lang="en-US"/>
          </a:p>
        </p:txBody>
      </p:sp>
    </p:spTree>
    <p:extLst>
      <p:ext uri="{BB962C8B-B14F-4D97-AF65-F5344CB8AC3E}">
        <p14:creationId xmlns:p14="http://schemas.microsoft.com/office/powerpoint/2010/main" val="1946262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11</a:t>
            </a:fld>
            <a:endParaRPr lang="en-US"/>
          </a:p>
        </p:txBody>
      </p:sp>
    </p:spTree>
    <p:extLst>
      <p:ext uri="{BB962C8B-B14F-4D97-AF65-F5344CB8AC3E}">
        <p14:creationId xmlns:p14="http://schemas.microsoft.com/office/powerpoint/2010/main" val="642461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12</a:t>
            </a:fld>
            <a:endParaRPr lang="en-US"/>
          </a:p>
        </p:txBody>
      </p:sp>
    </p:spTree>
    <p:extLst>
      <p:ext uri="{BB962C8B-B14F-4D97-AF65-F5344CB8AC3E}">
        <p14:creationId xmlns:p14="http://schemas.microsoft.com/office/powerpoint/2010/main" val="1280746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13</a:t>
            </a:fld>
            <a:endParaRPr lang="en-US"/>
          </a:p>
        </p:txBody>
      </p:sp>
    </p:spTree>
    <p:extLst>
      <p:ext uri="{BB962C8B-B14F-4D97-AF65-F5344CB8AC3E}">
        <p14:creationId xmlns:p14="http://schemas.microsoft.com/office/powerpoint/2010/main" val="995022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14</a:t>
            </a:fld>
            <a:endParaRPr lang="en-US"/>
          </a:p>
        </p:txBody>
      </p:sp>
    </p:spTree>
    <p:extLst>
      <p:ext uri="{BB962C8B-B14F-4D97-AF65-F5344CB8AC3E}">
        <p14:creationId xmlns:p14="http://schemas.microsoft.com/office/powerpoint/2010/main" val="833044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15</a:t>
            </a:fld>
            <a:endParaRPr lang="en-US"/>
          </a:p>
        </p:txBody>
      </p:sp>
    </p:spTree>
    <p:extLst>
      <p:ext uri="{BB962C8B-B14F-4D97-AF65-F5344CB8AC3E}">
        <p14:creationId xmlns:p14="http://schemas.microsoft.com/office/powerpoint/2010/main" val="329841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16</a:t>
            </a:fld>
            <a:endParaRPr lang="en-US"/>
          </a:p>
        </p:txBody>
      </p:sp>
    </p:spTree>
    <p:extLst>
      <p:ext uri="{BB962C8B-B14F-4D97-AF65-F5344CB8AC3E}">
        <p14:creationId xmlns:p14="http://schemas.microsoft.com/office/powerpoint/2010/main" val="329841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17</a:t>
            </a:fld>
            <a:endParaRPr lang="en-US"/>
          </a:p>
        </p:txBody>
      </p:sp>
    </p:spTree>
    <p:extLst>
      <p:ext uri="{BB962C8B-B14F-4D97-AF65-F5344CB8AC3E}">
        <p14:creationId xmlns:p14="http://schemas.microsoft.com/office/powerpoint/2010/main" val="329841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18</a:t>
            </a:fld>
            <a:endParaRPr lang="en-US"/>
          </a:p>
        </p:txBody>
      </p:sp>
    </p:spTree>
    <p:extLst>
      <p:ext uri="{BB962C8B-B14F-4D97-AF65-F5344CB8AC3E}">
        <p14:creationId xmlns:p14="http://schemas.microsoft.com/office/powerpoint/2010/main" val="329841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19</a:t>
            </a:fld>
            <a:endParaRPr lang="en-US"/>
          </a:p>
        </p:txBody>
      </p:sp>
    </p:spTree>
    <p:extLst>
      <p:ext uri="{BB962C8B-B14F-4D97-AF65-F5344CB8AC3E}">
        <p14:creationId xmlns:p14="http://schemas.microsoft.com/office/powerpoint/2010/main" val="329841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2</a:t>
            </a:fld>
            <a:endParaRPr lang="en-US"/>
          </a:p>
        </p:txBody>
      </p:sp>
    </p:spTree>
    <p:extLst>
      <p:ext uri="{BB962C8B-B14F-4D97-AF65-F5344CB8AC3E}">
        <p14:creationId xmlns:p14="http://schemas.microsoft.com/office/powerpoint/2010/main" val="932155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20</a:t>
            </a:fld>
            <a:endParaRPr lang="en-US"/>
          </a:p>
        </p:txBody>
      </p:sp>
    </p:spTree>
    <p:extLst>
      <p:ext uri="{BB962C8B-B14F-4D97-AF65-F5344CB8AC3E}">
        <p14:creationId xmlns:p14="http://schemas.microsoft.com/office/powerpoint/2010/main" val="190004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21</a:t>
            </a:fld>
            <a:endParaRPr lang="en-US"/>
          </a:p>
        </p:txBody>
      </p:sp>
    </p:spTree>
    <p:extLst>
      <p:ext uri="{BB962C8B-B14F-4D97-AF65-F5344CB8AC3E}">
        <p14:creationId xmlns:p14="http://schemas.microsoft.com/office/powerpoint/2010/main" val="190004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22</a:t>
            </a:fld>
            <a:endParaRPr lang="en-US"/>
          </a:p>
        </p:txBody>
      </p:sp>
    </p:spTree>
    <p:extLst>
      <p:ext uri="{BB962C8B-B14F-4D97-AF65-F5344CB8AC3E}">
        <p14:creationId xmlns:p14="http://schemas.microsoft.com/office/powerpoint/2010/main" val="190004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23</a:t>
            </a:fld>
            <a:endParaRPr lang="en-US"/>
          </a:p>
        </p:txBody>
      </p:sp>
    </p:spTree>
    <p:extLst>
      <p:ext uri="{BB962C8B-B14F-4D97-AF65-F5344CB8AC3E}">
        <p14:creationId xmlns:p14="http://schemas.microsoft.com/office/powerpoint/2010/main" val="1900040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sz="1375" dirty="0"/>
          </a:p>
        </p:txBody>
      </p:sp>
      <p:sp>
        <p:nvSpPr>
          <p:cNvPr id="4" name="Slide Number Placeholder 3"/>
          <p:cNvSpPr>
            <a:spLocks noGrp="1"/>
          </p:cNvSpPr>
          <p:nvPr>
            <p:ph type="sldNum" sz="quarter" idx="10"/>
          </p:nvPr>
        </p:nvSpPr>
        <p:spPr/>
        <p:txBody>
          <a:bodyPr/>
          <a:lstStyle/>
          <a:p>
            <a:fld id="{04379371-93E3-4F8B-AFC5-C110B9650696}" type="slidenum">
              <a:rPr lang="en-US" smtClean="0"/>
              <a:t>24</a:t>
            </a:fld>
            <a:endParaRPr lang="en-US"/>
          </a:p>
        </p:txBody>
      </p:sp>
    </p:spTree>
    <p:extLst>
      <p:ext uri="{BB962C8B-B14F-4D97-AF65-F5344CB8AC3E}">
        <p14:creationId xmlns:p14="http://schemas.microsoft.com/office/powerpoint/2010/main" val="329841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26</a:t>
            </a:fld>
            <a:endParaRPr lang="en-US"/>
          </a:p>
        </p:txBody>
      </p:sp>
    </p:spTree>
    <p:extLst>
      <p:ext uri="{BB962C8B-B14F-4D97-AF65-F5344CB8AC3E}">
        <p14:creationId xmlns:p14="http://schemas.microsoft.com/office/powerpoint/2010/main" val="3482987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27</a:t>
            </a:fld>
            <a:endParaRPr lang="en-US"/>
          </a:p>
        </p:txBody>
      </p:sp>
    </p:spTree>
    <p:extLst>
      <p:ext uri="{BB962C8B-B14F-4D97-AF65-F5344CB8AC3E}">
        <p14:creationId xmlns:p14="http://schemas.microsoft.com/office/powerpoint/2010/main" val="17680352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375" dirty="0"/>
          </a:p>
        </p:txBody>
      </p:sp>
      <p:sp>
        <p:nvSpPr>
          <p:cNvPr id="4" name="Slide Number Placeholder 3"/>
          <p:cNvSpPr>
            <a:spLocks noGrp="1"/>
          </p:cNvSpPr>
          <p:nvPr>
            <p:ph type="sldNum" sz="quarter" idx="10"/>
          </p:nvPr>
        </p:nvSpPr>
        <p:spPr/>
        <p:txBody>
          <a:bodyPr/>
          <a:lstStyle/>
          <a:p>
            <a:fld id="{04379371-93E3-4F8B-AFC5-C110B9650696}" type="slidenum">
              <a:rPr lang="en-US" smtClean="0"/>
              <a:t>28</a:t>
            </a:fld>
            <a:endParaRPr lang="en-US"/>
          </a:p>
        </p:txBody>
      </p:sp>
    </p:spTree>
    <p:extLst>
      <p:ext uri="{BB962C8B-B14F-4D97-AF65-F5344CB8AC3E}">
        <p14:creationId xmlns:p14="http://schemas.microsoft.com/office/powerpoint/2010/main" val="329841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33</a:t>
            </a:fld>
            <a:endParaRPr lang="en-US"/>
          </a:p>
        </p:txBody>
      </p:sp>
    </p:spTree>
    <p:extLst>
      <p:ext uri="{BB962C8B-B14F-4D97-AF65-F5344CB8AC3E}">
        <p14:creationId xmlns:p14="http://schemas.microsoft.com/office/powerpoint/2010/main" val="2221141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34</a:t>
            </a:fld>
            <a:endParaRPr lang="en-US"/>
          </a:p>
        </p:txBody>
      </p:sp>
    </p:spTree>
    <p:extLst>
      <p:ext uri="{BB962C8B-B14F-4D97-AF65-F5344CB8AC3E}">
        <p14:creationId xmlns:p14="http://schemas.microsoft.com/office/powerpoint/2010/main" val="329841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3</a:t>
            </a:fld>
            <a:endParaRPr lang="en-US"/>
          </a:p>
        </p:txBody>
      </p:sp>
    </p:spTree>
    <p:extLst>
      <p:ext uri="{BB962C8B-B14F-4D97-AF65-F5344CB8AC3E}">
        <p14:creationId xmlns:p14="http://schemas.microsoft.com/office/powerpoint/2010/main" val="1055800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35</a:t>
            </a:fld>
            <a:endParaRPr lang="en-US"/>
          </a:p>
        </p:txBody>
      </p:sp>
    </p:spTree>
    <p:extLst>
      <p:ext uri="{BB962C8B-B14F-4D97-AF65-F5344CB8AC3E}">
        <p14:creationId xmlns:p14="http://schemas.microsoft.com/office/powerpoint/2010/main" val="329841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36</a:t>
            </a:fld>
            <a:endParaRPr lang="en-US"/>
          </a:p>
        </p:txBody>
      </p:sp>
    </p:spTree>
    <p:extLst>
      <p:ext uri="{BB962C8B-B14F-4D97-AF65-F5344CB8AC3E}">
        <p14:creationId xmlns:p14="http://schemas.microsoft.com/office/powerpoint/2010/main" val="329841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37</a:t>
            </a:fld>
            <a:endParaRPr lang="en-US"/>
          </a:p>
        </p:txBody>
      </p:sp>
    </p:spTree>
    <p:extLst>
      <p:ext uri="{BB962C8B-B14F-4D97-AF65-F5344CB8AC3E}">
        <p14:creationId xmlns:p14="http://schemas.microsoft.com/office/powerpoint/2010/main" val="22211417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38</a:t>
            </a:fld>
            <a:endParaRPr lang="en-US"/>
          </a:p>
        </p:txBody>
      </p:sp>
    </p:spTree>
    <p:extLst>
      <p:ext uri="{BB962C8B-B14F-4D97-AF65-F5344CB8AC3E}">
        <p14:creationId xmlns:p14="http://schemas.microsoft.com/office/powerpoint/2010/main" val="329841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39</a:t>
            </a:fld>
            <a:endParaRPr lang="en-US"/>
          </a:p>
        </p:txBody>
      </p:sp>
    </p:spTree>
    <p:extLst>
      <p:ext uri="{BB962C8B-B14F-4D97-AF65-F5344CB8AC3E}">
        <p14:creationId xmlns:p14="http://schemas.microsoft.com/office/powerpoint/2010/main" val="329841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41</a:t>
            </a:fld>
            <a:endParaRPr lang="en-US"/>
          </a:p>
        </p:txBody>
      </p:sp>
    </p:spTree>
    <p:extLst>
      <p:ext uri="{BB962C8B-B14F-4D97-AF65-F5344CB8AC3E}">
        <p14:creationId xmlns:p14="http://schemas.microsoft.com/office/powerpoint/2010/main" val="3290504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42</a:t>
            </a:fld>
            <a:endParaRPr lang="en-US"/>
          </a:p>
        </p:txBody>
      </p:sp>
    </p:spTree>
    <p:extLst>
      <p:ext uri="{BB962C8B-B14F-4D97-AF65-F5344CB8AC3E}">
        <p14:creationId xmlns:p14="http://schemas.microsoft.com/office/powerpoint/2010/main" val="4255035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43</a:t>
            </a:fld>
            <a:endParaRPr lang="en-US"/>
          </a:p>
        </p:txBody>
      </p:sp>
    </p:spTree>
    <p:extLst>
      <p:ext uri="{BB962C8B-B14F-4D97-AF65-F5344CB8AC3E}">
        <p14:creationId xmlns:p14="http://schemas.microsoft.com/office/powerpoint/2010/main" val="3298414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44</a:t>
            </a:fld>
            <a:endParaRPr lang="en-US"/>
          </a:p>
        </p:txBody>
      </p:sp>
    </p:spTree>
    <p:extLst>
      <p:ext uri="{BB962C8B-B14F-4D97-AF65-F5344CB8AC3E}">
        <p14:creationId xmlns:p14="http://schemas.microsoft.com/office/powerpoint/2010/main" val="329841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45</a:t>
            </a:fld>
            <a:endParaRPr lang="en-US"/>
          </a:p>
        </p:txBody>
      </p:sp>
    </p:spTree>
    <p:extLst>
      <p:ext uri="{BB962C8B-B14F-4D97-AF65-F5344CB8AC3E}">
        <p14:creationId xmlns:p14="http://schemas.microsoft.com/office/powerpoint/2010/main" val="2480913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number of users, </a:t>
                </a:r>
                <a14:m>
                  <m:oMath xmlns:m="http://schemas.openxmlformats.org/officeDocument/2006/math">
                    <m:r>
                      <a:rPr lang="en-US" sz="1200" i="1" kern="1200">
                        <a:solidFill>
                          <a:schemeClr val="tx1"/>
                        </a:solidFill>
                        <a:effectLst/>
                        <a:latin typeface="Cambria Math"/>
                        <a:ea typeface="+mn-ea"/>
                        <a:cs typeface="+mn-cs"/>
                      </a:rPr>
                      <m:t>𝑃</m:t>
                    </m:r>
                  </m:oMath>
                </a14:m>
                <a:r>
                  <a:rPr lang="en-US" sz="1200" kern="1200" dirty="0">
                    <a:solidFill>
                      <a:schemeClr val="tx1"/>
                    </a:solidFill>
                    <a:effectLst/>
                    <a:latin typeface="+mn-lt"/>
                    <a:ea typeface="+mn-ea"/>
                    <a:cs typeface="+mn-cs"/>
                  </a:rPr>
                  <a:t>, is increasing and mistakes by these additional users increases the environmental cost of manufacturing technology, </a:t>
                </a:r>
                <a14:m>
                  <m:oMath xmlns:m="http://schemas.openxmlformats.org/officeDocument/2006/math">
                    <m:r>
                      <a:rPr lang="en-US" sz="1200" i="1" kern="1200">
                        <a:solidFill>
                          <a:schemeClr val="tx1"/>
                        </a:solidFill>
                        <a:effectLst/>
                        <a:latin typeface="Cambria Math"/>
                        <a:ea typeface="+mn-ea"/>
                        <a:cs typeface="+mn-cs"/>
                      </a:rPr>
                      <m:t>𝑇</m:t>
                    </m:r>
                  </m:oMath>
                </a14:m>
                <a:r>
                  <a:rPr lang="en-US" sz="1200" kern="1200" dirty="0">
                    <a:solidFill>
                      <a:schemeClr val="tx1"/>
                    </a:solidFill>
                    <a:effectLst/>
                    <a:latin typeface="+mn-lt"/>
                    <a:ea typeface="+mn-ea"/>
                    <a:cs typeface="+mn-cs"/>
                  </a:rPr>
                  <a:t>, as well increases. These two factors contribute the overall environment impact, </a:t>
                </a:r>
                <a:r>
                  <a:rPr lang="en-US" sz="1200" i="1" kern="1200" dirty="0">
                    <a:solidFill>
                      <a:schemeClr val="tx1"/>
                    </a:solidFill>
                    <a:effectLst/>
                    <a:latin typeface="+mn-lt"/>
                    <a:ea typeface="+mn-ea"/>
                    <a:cs typeface="+mn-cs"/>
                  </a:rPr>
                  <a:t>I, </a:t>
                </a:r>
                <a:r>
                  <a:rPr lang="en-US" sz="1200" kern="1200" dirty="0">
                    <a:solidFill>
                      <a:schemeClr val="tx1"/>
                    </a:solidFill>
                    <a:effectLst/>
                    <a:latin typeface="+mn-lt"/>
                    <a:ea typeface="+mn-ea"/>
                    <a:cs typeface="+mn-cs"/>
                  </a:rPr>
                  <a:t>represented conceptually in the IPAT equation [1] </a:t>
                </a:r>
              </a:p>
              <a:p>
                <a14:m>
                  <m:oMath xmlns:m="http://schemas.openxmlformats.org/officeDocument/2006/math">
                    <m:r>
                      <a:rPr lang="en-US" sz="1200" i="1" kern="1200">
                        <a:solidFill>
                          <a:schemeClr val="tx1"/>
                        </a:solidFill>
                        <a:effectLst/>
                        <a:latin typeface="Cambria Math"/>
                        <a:ea typeface="+mn-ea"/>
                        <a:cs typeface="+mn-cs"/>
                      </a:rPr>
                      <m:t>𝐴</m:t>
                    </m:r>
                  </m:oMath>
                </a14:m>
                <a:r>
                  <a:rPr lang="en-US" sz="1200" kern="1200" dirty="0">
                    <a:solidFill>
                      <a:schemeClr val="tx1"/>
                    </a:solidFill>
                    <a:effectLst/>
                    <a:latin typeface="+mn-lt"/>
                    <a:ea typeface="+mn-ea"/>
                    <a:cs typeface="+mn-cs"/>
                  </a:rPr>
                  <a:t> stands for affluence, which represents the average consumption of each person in the population. Even if </a:t>
                </a:r>
                <a14:m>
                  <m:oMath xmlns:m="http://schemas.openxmlformats.org/officeDocument/2006/math">
                    <m:r>
                      <a:rPr lang="en-US" sz="1200" i="1" kern="1200">
                        <a:solidFill>
                          <a:schemeClr val="tx1"/>
                        </a:solidFill>
                        <a:effectLst/>
                        <a:latin typeface="Cambria Math"/>
                        <a:ea typeface="+mn-ea"/>
                        <a:cs typeface="+mn-cs"/>
                      </a:rPr>
                      <m:t>𝐴</m:t>
                    </m:r>
                  </m:oMath>
                </a14:m>
                <a:r>
                  <a:rPr lang="en-US" sz="1200" kern="1200" dirty="0">
                    <a:solidFill>
                      <a:schemeClr val="tx1"/>
                    </a:solidFill>
                    <a:effectLst/>
                    <a:latin typeface="+mn-lt"/>
                    <a:ea typeface="+mn-ea"/>
                    <a:cs typeface="+mn-cs"/>
                  </a:rPr>
                  <a:t> is assumed to be constant, the environmental impacts increase for CAM. </a:t>
                </a:r>
                <a:endParaRPr lang="en-US" baseline="0" dirty="0"/>
              </a:p>
            </p:txBody>
          </p:sp>
        </mc:Choice>
        <mc:Fallback xmlns="">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number of users, </a:t>
                </a:r>
                <a:r>
                  <a:rPr lang="en-US" sz="1200" i="0" kern="1200">
                    <a:solidFill>
                      <a:schemeClr val="tx1"/>
                    </a:solidFill>
                    <a:effectLst/>
                    <a:latin typeface="+mn-lt"/>
                    <a:ea typeface="+mn-ea"/>
                    <a:cs typeface="+mn-cs"/>
                  </a:rPr>
                  <a:t>𝑃</a:t>
                </a:r>
                <a:r>
                  <a:rPr lang="en-US" sz="1200" kern="1200" dirty="0">
                    <a:solidFill>
                      <a:schemeClr val="tx1"/>
                    </a:solidFill>
                    <a:effectLst/>
                    <a:latin typeface="+mn-lt"/>
                    <a:ea typeface="+mn-ea"/>
                    <a:cs typeface="+mn-cs"/>
                  </a:rPr>
                  <a:t>, is increasing and mistakes by these additional users increases the environmental cost of manufacturing technology, </a:t>
                </a:r>
                <a:r>
                  <a:rPr lang="en-US" sz="1200" i="0" kern="1200">
                    <a:solidFill>
                      <a:schemeClr val="tx1"/>
                    </a:solidFill>
                    <a:effectLst/>
                    <a:latin typeface="+mn-lt"/>
                    <a:ea typeface="+mn-ea"/>
                    <a:cs typeface="+mn-cs"/>
                  </a:rPr>
                  <a:t>𝑇</a:t>
                </a:r>
                <a:r>
                  <a:rPr lang="en-US" sz="1200" kern="1200" dirty="0">
                    <a:solidFill>
                      <a:schemeClr val="tx1"/>
                    </a:solidFill>
                    <a:effectLst/>
                    <a:latin typeface="+mn-lt"/>
                    <a:ea typeface="+mn-ea"/>
                    <a:cs typeface="+mn-cs"/>
                  </a:rPr>
                  <a:t>, as well increases. These two factors contribute the overall environment impact, </a:t>
                </a:r>
                <a:r>
                  <a:rPr lang="en-US" sz="1200" i="1" kern="1200" dirty="0">
                    <a:solidFill>
                      <a:schemeClr val="tx1"/>
                    </a:solidFill>
                    <a:effectLst/>
                    <a:latin typeface="+mn-lt"/>
                    <a:ea typeface="+mn-ea"/>
                    <a:cs typeface="+mn-cs"/>
                  </a:rPr>
                  <a:t>I, </a:t>
                </a:r>
                <a:r>
                  <a:rPr lang="en-US" sz="1200" kern="1200" dirty="0">
                    <a:solidFill>
                      <a:schemeClr val="tx1"/>
                    </a:solidFill>
                    <a:effectLst/>
                    <a:latin typeface="+mn-lt"/>
                    <a:ea typeface="+mn-ea"/>
                    <a:cs typeface="+mn-cs"/>
                  </a:rPr>
                  <a:t>represented conceptually in the IPAT equation [1] </a:t>
                </a:r>
                <a:endParaRPr lang="en-US" sz="1200" kern="1200" dirty="0" smtClean="0">
                  <a:solidFill>
                    <a:schemeClr val="tx1"/>
                  </a:solidFill>
                  <a:effectLst/>
                  <a:latin typeface="+mn-lt"/>
                  <a:ea typeface="+mn-ea"/>
                  <a:cs typeface="+mn-cs"/>
                </a:endParaRPr>
              </a:p>
              <a:p>
                <a:r>
                  <a:rPr lang="en-US" sz="1200" i="0" kern="1200">
                    <a:solidFill>
                      <a:schemeClr val="tx1"/>
                    </a:solidFill>
                    <a:effectLst/>
                    <a:latin typeface="+mn-lt"/>
                    <a:ea typeface="+mn-ea"/>
                    <a:cs typeface="+mn-cs"/>
                  </a:rPr>
                  <a:t>𝐴</a:t>
                </a:r>
                <a:r>
                  <a:rPr lang="en-US" sz="1200" kern="1200" dirty="0">
                    <a:solidFill>
                      <a:schemeClr val="tx1"/>
                    </a:solidFill>
                    <a:effectLst/>
                    <a:latin typeface="+mn-lt"/>
                    <a:ea typeface="+mn-ea"/>
                    <a:cs typeface="+mn-cs"/>
                  </a:rPr>
                  <a:t> stands for affluence, which represents the average consumption of each person in the population. Even if </a:t>
                </a:r>
                <a:r>
                  <a:rPr lang="en-US" sz="1200" i="0" kern="1200">
                    <a:solidFill>
                      <a:schemeClr val="tx1"/>
                    </a:solidFill>
                    <a:effectLst/>
                    <a:latin typeface="+mn-lt"/>
                    <a:ea typeface="+mn-ea"/>
                    <a:cs typeface="+mn-cs"/>
                  </a:rPr>
                  <a:t>𝐴</a:t>
                </a:r>
                <a:r>
                  <a:rPr lang="en-US" sz="1200" kern="1200" dirty="0">
                    <a:solidFill>
                      <a:schemeClr val="tx1"/>
                    </a:solidFill>
                    <a:effectLst/>
                    <a:latin typeface="+mn-lt"/>
                    <a:ea typeface="+mn-ea"/>
                    <a:cs typeface="+mn-cs"/>
                  </a:rPr>
                  <a:t> is assumed to be constant, the environmental impacts increase for CAM. </a:t>
                </a:r>
                <a:endParaRPr lang="en-US" baseline="0" dirty="0"/>
              </a:p>
            </p:txBody>
          </p:sp>
        </mc:Fallback>
      </mc:AlternateContent>
      <p:sp>
        <p:nvSpPr>
          <p:cNvPr id="4" name="Slide Number Placeholder 3"/>
          <p:cNvSpPr>
            <a:spLocks noGrp="1"/>
          </p:cNvSpPr>
          <p:nvPr>
            <p:ph type="sldNum" sz="quarter" idx="10"/>
          </p:nvPr>
        </p:nvSpPr>
        <p:spPr/>
        <p:txBody>
          <a:bodyPr/>
          <a:lstStyle/>
          <a:p>
            <a:fld id="{1BBB82B9-548B-441D-85B2-FDF1FF42006F}" type="slidenum">
              <a:rPr lang="en-US" smtClean="0"/>
              <a:t>4</a:t>
            </a:fld>
            <a:endParaRPr lang="en-US"/>
          </a:p>
        </p:txBody>
      </p:sp>
    </p:spTree>
    <p:extLst>
      <p:ext uri="{BB962C8B-B14F-4D97-AF65-F5344CB8AC3E}">
        <p14:creationId xmlns:p14="http://schemas.microsoft.com/office/powerpoint/2010/main" val="25774403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46</a:t>
            </a:fld>
            <a:endParaRPr lang="en-US"/>
          </a:p>
        </p:txBody>
      </p:sp>
    </p:spTree>
    <p:extLst>
      <p:ext uri="{BB962C8B-B14F-4D97-AF65-F5344CB8AC3E}">
        <p14:creationId xmlns:p14="http://schemas.microsoft.com/office/powerpoint/2010/main" val="11210673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47</a:t>
            </a:fld>
            <a:endParaRPr lang="en-US"/>
          </a:p>
        </p:txBody>
      </p:sp>
    </p:spTree>
    <p:extLst>
      <p:ext uri="{BB962C8B-B14F-4D97-AF65-F5344CB8AC3E}">
        <p14:creationId xmlns:p14="http://schemas.microsoft.com/office/powerpoint/2010/main" val="14946063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48</a:t>
            </a:fld>
            <a:endParaRPr lang="en-US"/>
          </a:p>
        </p:txBody>
      </p:sp>
    </p:spTree>
    <p:extLst>
      <p:ext uri="{BB962C8B-B14F-4D97-AF65-F5344CB8AC3E}">
        <p14:creationId xmlns:p14="http://schemas.microsoft.com/office/powerpoint/2010/main" val="1900040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49</a:t>
            </a:fld>
            <a:endParaRPr lang="en-US"/>
          </a:p>
        </p:txBody>
      </p:sp>
    </p:spTree>
    <p:extLst>
      <p:ext uri="{BB962C8B-B14F-4D97-AF65-F5344CB8AC3E}">
        <p14:creationId xmlns:p14="http://schemas.microsoft.com/office/powerpoint/2010/main" val="1900040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50</a:t>
            </a:fld>
            <a:endParaRPr lang="en-US"/>
          </a:p>
        </p:txBody>
      </p:sp>
    </p:spTree>
    <p:extLst>
      <p:ext uri="{BB962C8B-B14F-4D97-AF65-F5344CB8AC3E}">
        <p14:creationId xmlns:p14="http://schemas.microsoft.com/office/powerpoint/2010/main" val="1900040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51</a:t>
            </a:fld>
            <a:endParaRPr lang="en-US"/>
          </a:p>
        </p:txBody>
      </p:sp>
    </p:spTree>
    <p:extLst>
      <p:ext uri="{BB962C8B-B14F-4D97-AF65-F5344CB8AC3E}">
        <p14:creationId xmlns:p14="http://schemas.microsoft.com/office/powerpoint/2010/main" val="1900040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52</a:t>
            </a:fld>
            <a:endParaRPr lang="en-US"/>
          </a:p>
        </p:txBody>
      </p:sp>
    </p:spTree>
    <p:extLst>
      <p:ext uri="{BB962C8B-B14F-4D97-AF65-F5344CB8AC3E}">
        <p14:creationId xmlns:p14="http://schemas.microsoft.com/office/powerpoint/2010/main" val="39055019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53</a:t>
            </a:fld>
            <a:endParaRPr lang="en-US"/>
          </a:p>
        </p:txBody>
      </p:sp>
    </p:spTree>
    <p:extLst>
      <p:ext uri="{BB962C8B-B14F-4D97-AF65-F5344CB8AC3E}">
        <p14:creationId xmlns:p14="http://schemas.microsoft.com/office/powerpoint/2010/main" val="16024527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379371-93E3-4F8B-AFC5-C110B965069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87845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5</a:t>
            </a:fld>
            <a:endParaRPr lang="en-US"/>
          </a:p>
        </p:txBody>
      </p:sp>
    </p:spTree>
    <p:extLst>
      <p:ext uri="{BB962C8B-B14F-4D97-AF65-F5344CB8AC3E}">
        <p14:creationId xmlns:p14="http://schemas.microsoft.com/office/powerpoint/2010/main" val="1565826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6</a:t>
            </a:fld>
            <a:endParaRPr lang="en-US"/>
          </a:p>
        </p:txBody>
      </p:sp>
    </p:spTree>
    <p:extLst>
      <p:ext uri="{BB962C8B-B14F-4D97-AF65-F5344CB8AC3E}">
        <p14:creationId xmlns:p14="http://schemas.microsoft.com/office/powerpoint/2010/main" val="1664905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BBB82B9-548B-441D-85B2-FDF1FF42006F}" type="slidenum">
              <a:rPr lang="en-US" smtClean="0"/>
              <a:t>7</a:t>
            </a:fld>
            <a:endParaRPr lang="en-US"/>
          </a:p>
        </p:txBody>
      </p:sp>
    </p:spTree>
    <p:extLst>
      <p:ext uri="{BB962C8B-B14F-4D97-AF65-F5344CB8AC3E}">
        <p14:creationId xmlns:p14="http://schemas.microsoft.com/office/powerpoint/2010/main" val="3938788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BBB82B9-548B-441D-85B2-FDF1FF42006F}" type="slidenum">
              <a:rPr lang="en-US" smtClean="0"/>
              <a:t>8</a:t>
            </a:fld>
            <a:endParaRPr lang="en-US"/>
          </a:p>
        </p:txBody>
      </p:sp>
    </p:spTree>
    <p:extLst>
      <p:ext uri="{BB962C8B-B14F-4D97-AF65-F5344CB8AC3E}">
        <p14:creationId xmlns:p14="http://schemas.microsoft.com/office/powerpoint/2010/main" val="273467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379371-93E3-4F8B-AFC5-C110B9650696}" type="slidenum">
              <a:rPr lang="en-US" smtClean="0"/>
              <a:t>9</a:t>
            </a:fld>
            <a:endParaRPr lang="en-US"/>
          </a:p>
        </p:txBody>
      </p:sp>
    </p:spTree>
    <p:extLst>
      <p:ext uri="{BB962C8B-B14F-4D97-AF65-F5344CB8AC3E}">
        <p14:creationId xmlns:p14="http://schemas.microsoft.com/office/powerpoint/2010/main" val="3274216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5096935" cy="2235200"/>
          </a:xfrm>
        </p:spPr>
        <p:txBody>
          <a:bodyPr anchor="t" anchorCtr="0">
            <a:noAutofit/>
          </a:bodyPr>
          <a:lstStyle>
            <a:lvl1pPr algn="l">
              <a:lnSpc>
                <a:spcPts val="3600"/>
              </a:lnSpc>
              <a:defRPr b="1" cap="all" spc="150">
                <a:solidFill>
                  <a:srgbClr val="002060"/>
                </a:solidFill>
              </a:defRPr>
            </a:lvl1pPr>
          </a:lstStyle>
          <a:p>
            <a:r>
              <a:rPr lang="en-US" dirty="0"/>
              <a:t>Click to edit Master title style</a:t>
            </a:r>
          </a:p>
        </p:txBody>
      </p:sp>
      <p:sp>
        <p:nvSpPr>
          <p:cNvPr id="3" name="Subtitle 2"/>
          <p:cNvSpPr>
            <a:spLocks noGrp="1"/>
          </p:cNvSpPr>
          <p:nvPr>
            <p:ph type="subTitle" idx="1" hasCustomPrompt="1"/>
          </p:nvPr>
        </p:nvSpPr>
        <p:spPr>
          <a:xfrm>
            <a:off x="0" y="3225466"/>
            <a:ext cx="3141553" cy="2632126"/>
          </a:xfrm>
        </p:spPr>
        <p:txBody>
          <a:bodyPr>
            <a:noAutofit/>
          </a:bodyPr>
          <a:lstStyle>
            <a:lvl1pPr marL="0" indent="0" algn="l">
              <a:lnSpc>
                <a:spcPts val="2100"/>
              </a:lnSpc>
              <a:buNone/>
              <a:defRPr sz="1800" i="0" cap="all" spc="300" baseline="0">
                <a:solidFill>
                  <a:srgbClr val="002060"/>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Author 1</a:t>
            </a:r>
          </a:p>
          <a:p>
            <a:r>
              <a:rPr lang="en-US" i="0" dirty="0" err="1"/>
              <a:t>Insitution</a:t>
            </a:r>
            <a:r>
              <a:rPr lang="en-US" i="0" dirty="0"/>
              <a:t>(if unique)</a:t>
            </a:r>
          </a:p>
          <a:p>
            <a:endParaRPr lang="en-US" i="0" dirty="0"/>
          </a:p>
          <a:p>
            <a:r>
              <a:rPr lang="en-US" i="0" dirty="0"/>
              <a:t>Author 2</a:t>
            </a:r>
          </a:p>
          <a:p>
            <a:r>
              <a:rPr lang="en-US" i="0" dirty="0"/>
              <a:t>Institution </a:t>
            </a:r>
            <a:endParaRPr lang="en-US" dirty="0"/>
          </a:p>
        </p:txBody>
      </p:sp>
      <p:sp>
        <p:nvSpPr>
          <p:cNvPr id="5" name="Picture Placeholder 4"/>
          <p:cNvSpPr>
            <a:spLocks noGrp="1"/>
          </p:cNvSpPr>
          <p:nvPr>
            <p:ph type="pic" sz="quarter" idx="10"/>
          </p:nvPr>
        </p:nvSpPr>
        <p:spPr>
          <a:xfrm>
            <a:off x="3141553" y="2381250"/>
            <a:ext cx="6002448" cy="3638550"/>
          </a:xfrm>
        </p:spPr>
        <p:txBody>
          <a:bodyPr/>
          <a:lstStyle>
            <a:lvl1pPr>
              <a:defRPr>
                <a:solidFill>
                  <a:srgbClr val="002060"/>
                </a:solidFill>
              </a:defRPr>
            </a:lvl1pPr>
          </a:lstStyle>
          <a:p>
            <a:endParaRPr lang="en-US" dirty="0"/>
          </a:p>
        </p:txBody>
      </p:sp>
    </p:spTree>
    <p:extLst>
      <p:ext uri="{BB962C8B-B14F-4D97-AF65-F5344CB8AC3E}">
        <p14:creationId xmlns:p14="http://schemas.microsoft.com/office/powerpoint/2010/main" val="102725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Picture Placeholder 3"/>
          <p:cNvSpPr>
            <a:spLocks noGrp="1"/>
          </p:cNvSpPr>
          <p:nvPr>
            <p:ph type="pic" sz="quarter" idx="10"/>
          </p:nvPr>
        </p:nvSpPr>
        <p:spPr>
          <a:xfrm>
            <a:off x="254000" y="1371600"/>
            <a:ext cx="4216401" cy="2253044"/>
          </a:xfrm>
        </p:spPr>
        <p:txBody>
          <a:bodyPr/>
          <a:lstStyle/>
          <a:p>
            <a:endParaRPr lang="en-US" dirty="0"/>
          </a:p>
        </p:txBody>
      </p:sp>
      <p:sp>
        <p:nvSpPr>
          <p:cNvPr id="4" name="Picture Placeholder 3"/>
          <p:cNvSpPr>
            <a:spLocks noGrp="1"/>
          </p:cNvSpPr>
          <p:nvPr>
            <p:ph type="pic" sz="quarter" idx="11"/>
          </p:nvPr>
        </p:nvSpPr>
        <p:spPr>
          <a:xfrm>
            <a:off x="4656667" y="1371600"/>
            <a:ext cx="4207934" cy="2253044"/>
          </a:xfrm>
        </p:spPr>
        <p:txBody>
          <a:bodyPr/>
          <a:lstStyle/>
          <a:p>
            <a:endParaRPr lang="en-US"/>
          </a:p>
        </p:txBody>
      </p:sp>
      <p:sp>
        <p:nvSpPr>
          <p:cNvPr id="5" name="Picture Placeholder 3"/>
          <p:cNvSpPr>
            <a:spLocks noGrp="1"/>
          </p:cNvSpPr>
          <p:nvPr>
            <p:ph type="pic" sz="quarter" idx="12"/>
          </p:nvPr>
        </p:nvSpPr>
        <p:spPr>
          <a:xfrm>
            <a:off x="254000" y="3784602"/>
            <a:ext cx="4216401" cy="2459799"/>
          </a:xfrm>
        </p:spPr>
        <p:txBody>
          <a:bodyPr/>
          <a:lstStyle/>
          <a:p>
            <a:endParaRPr lang="en-US"/>
          </a:p>
        </p:txBody>
      </p:sp>
      <p:sp>
        <p:nvSpPr>
          <p:cNvPr id="6" name="Picture Placeholder 3"/>
          <p:cNvSpPr>
            <a:spLocks noGrp="1"/>
          </p:cNvSpPr>
          <p:nvPr>
            <p:ph type="pic" sz="quarter" idx="13"/>
          </p:nvPr>
        </p:nvSpPr>
        <p:spPr>
          <a:xfrm>
            <a:off x="4656667" y="3784600"/>
            <a:ext cx="4207934" cy="2459800"/>
          </a:xfrm>
        </p:spPr>
        <p:txBody>
          <a:bodyPr/>
          <a:lstStyle/>
          <a:p>
            <a:endParaRPr lang="en-US"/>
          </a:p>
        </p:txBody>
      </p:sp>
      <p:sp>
        <p:nvSpPr>
          <p:cNvPr id="7" name="Slide Number Placeholder 3">
            <a:extLst>
              <a:ext uri="{FF2B5EF4-FFF2-40B4-BE49-F238E27FC236}">
                <a16:creationId xmlns:a16="http://schemas.microsoft.com/office/drawing/2014/main" id="{55835683-B07A-4532-A882-501E9E4F78A2}"/>
              </a:ext>
            </a:extLst>
          </p:cNvPr>
          <p:cNvSpPr>
            <a:spLocks noGrp="1"/>
          </p:cNvSpPr>
          <p:nvPr>
            <p:ph type="sldNum" sz="quarter" idx="4"/>
          </p:nvPr>
        </p:nvSpPr>
        <p:spPr>
          <a:xfrm>
            <a:off x="-1534176" y="6555725"/>
            <a:ext cx="2057400" cy="365125"/>
          </a:xfrm>
          <a:prstGeom prst="rect">
            <a:avLst/>
          </a:prstGeom>
        </p:spPr>
        <p:txBody>
          <a:bodyPr vert="horz" lIns="91440" tIns="45720" rIns="91440" bIns="45720" rtlCol="0" anchor="ctr"/>
          <a:lstStyle>
            <a:lvl1pPr algn="r">
              <a:defRPr sz="1200" b="1">
                <a:solidFill>
                  <a:schemeClr val="bg1"/>
                </a:solidFill>
              </a:defRPr>
            </a:lvl1pPr>
          </a:lstStyle>
          <a:p>
            <a:fld id="{3680409A-9B87-4638-B35F-3C83DE798211}" type="slidenum">
              <a:rPr lang="en-US" smtClean="0"/>
              <a:pPr/>
              <a:t>‹#›</a:t>
            </a:fld>
            <a:endParaRPr lang="en-US" dirty="0"/>
          </a:p>
        </p:txBody>
      </p:sp>
    </p:spTree>
    <p:extLst>
      <p:ext uri="{BB962C8B-B14F-4D97-AF65-F5344CB8AC3E}">
        <p14:creationId xmlns:p14="http://schemas.microsoft.com/office/powerpoint/2010/main" val="1729135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262467" y="1329267"/>
            <a:ext cx="2751666" cy="1400218"/>
          </a:xfrm>
        </p:spPr>
        <p:txBody>
          <a:bodyPr/>
          <a:lstStyle/>
          <a:p>
            <a:endParaRPr lang="en-US"/>
          </a:p>
        </p:txBody>
      </p:sp>
      <p:sp>
        <p:nvSpPr>
          <p:cNvPr id="6" name="Picture Placeholder 3"/>
          <p:cNvSpPr>
            <a:spLocks noGrp="1"/>
          </p:cNvSpPr>
          <p:nvPr>
            <p:ph type="pic" sz="quarter" idx="12"/>
          </p:nvPr>
        </p:nvSpPr>
        <p:spPr>
          <a:xfrm>
            <a:off x="6092776" y="1329267"/>
            <a:ext cx="2805693" cy="1400218"/>
          </a:xfrm>
        </p:spPr>
        <p:txBody>
          <a:bodyPr/>
          <a:lstStyle/>
          <a:p>
            <a:endParaRPr lang="en-US"/>
          </a:p>
        </p:txBody>
      </p:sp>
      <p:sp>
        <p:nvSpPr>
          <p:cNvPr id="7" name="Picture Placeholder 3"/>
          <p:cNvSpPr>
            <a:spLocks noGrp="1"/>
          </p:cNvSpPr>
          <p:nvPr>
            <p:ph type="pic" sz="quarter" idx="13"/>
          </p:nvPr>
        </p:nvSpPr>
        <p:spPr>
          <a:xfrm>
            <a:off x="3132668" y="1329267"/>
            <a:ext cx="2870200" cy="1400218"/>
          </a:xfrm>
        </p:spPr>
        <p:txBody>
          <a:bodyPr/>
          <a:lstStyle/>
          <a:p>
            <a:endParaRPr lang="en-US"/>
          </a:p>
        </p:txBody>
      </p:sp>
      <p:sp>
        <p:nvSpPr>
          <p:cNvPr id="8" name="Picture Placeholder 3"/>
          <p:cNvSpPr>
            <a:spLocks noGrp="1"/>
          </p:cNvSpPr>
          <p:nvPr>
            <p:ph type="pic" sz="quarter" idx="14"/>
          </p:nvPr>
        </p:nvSpPr>
        <p:spPr>
          <a:xfrm>
            <a:off x="262467" y="2946400"/>
            <a:ext cx="2751666" cy="1514524"/>
          </a:xfrm>
        </p:spPr>
        <p:txBody>
          <a:bodyPr/>
          <a:lstStyle/>
          <a:p>
            <a:endParaRPr lang="en-US"/>
          </a:p>
        </p:txBody>
      </p:sp>
      <p:sp>
        <p:nvSpPr>
          <p:cNvPr id="9" name="Picture Placeholder 3"/>
          <p:cNvSpPr>
            <a:spLocks noGrp="1"/>
          </p:cNvSpPr>
          <p:nvPr>
            <p:ph type="pic" sz="quarter" idx="15"/>
          </p:nvPr>
        </p:nvSpPr>
        <p:spPr>
          <a:xfrm>
            <a:off x="6092776" y="2946400"/>
            <a:ext cx="2805693" cy="1514524"/>
          </a:xfrm>
        </p:spPr>
        <p:txBody>
          <a:bodyPr/>
          <a:lstStyle/>
          <a:p>
            <a:endParaRPr lang="en-US"/>
          </a:p>
        </p:txBody>
      </p:sp>
      <p:sp>
        <p:nvSpPr>
          <p:cNvPr id="10" name="Picture Placeholder 3"/>
          <p:cNvSpPr>
            <a:spLocks noGrp="1"/>
          </p:cNvSpPr>
          <p:nvPr>
            <p:ph type="pic" sz="quarter" idx="16"/>
          </p:nvPr>
        </p:nvSpPr>
        <p:spPr>
          <a:xfrm>
            <a:off x="3132668" y="2946400"/>
            <a:ext cx="2870200" cy="1514524"/>
          </a:xfrm>
        </p:spPr>
        <p:txBody>
          <a:bodyPr/>
          <a:lstStyle/>
          <a:p>
            <a:endParaRPr lang="en-US"/>
          </a:p>
        </p:txBody>
      </p:sp>
      <p:sp>
        <p:nvSpPr>
          <p:cNvPr id="11" name="Picture Placeholder 3"/>
          <p:cNvSpPr>
            <a:spLocks noGrp="1"/>
          </p:cNvSpPr>
          <p:nvPr>
            <p:ph type="pic" sz="quarter" idx="17"/>
          </p:nvPr>
        </p:nvSpPr>
        <p:spPr>
          <a:xfrm>
            <a:off x="262467" y="4677839"/>
            <a:ext cx="2751666" cy="1507682"/>
          </a:xfrm>
        </p:spPr>
        <p:txBody>
          <a:bodyPr/>
          <a:lstStyle/>
          <a:p>
            <a:endParaRPr lang="en-US"/>
          </a:p>
        </p:txBody>
      </p:sp>
      <p:sp>
        <p:nvSpPr>
          <p:cNvPr id="12" name="Picture Placeholder 3"/>
          <p:cNvSpPr>
            <a:spLocks noGrp="1"/>
          </p:cNvSpPr>
          <p:nvPr>
            <p:ph type="pic" sz="quarter" idx="18"/>
          </p:nvPr>
        </p:nvSpPr>
        <p:spPr>
          <a:xfrm>
            <a:off x="6092776" y="4677839"/>
            <a:ext cx="2805692" cy="1507682"/>
          </a:xfrm>
        </p:spPr>
        <p:txBody>
          <a:bodyPr/>
          <a:lstStyle/>
          <a:p>
            <a:endParaRPr lang="en-US"/>
          </a:p>
        </p:txBody>
      </p:sp>
      <p:sp>
        <p:nvSpPr>
          <p:cNvPr id="13" name="Picture Placeholder 3"/>
          <p:cNvSpPr>
            <a:spLocks noGrp="1"/>
          </p:cNvSpPr>
          <p:nvPr>
            <p:ph type="pic" sz="quarter" idx="19"/>
          </p:nvPr>
        </p:nvSpPr>
        <p:spPr>
          <a:xfrm>
            <a:off x="3132668" y="4677839"/>
            <a:ext cx="2870200" cy="1507682"/>
          </a:xfrm>
        </p:spPr>
        <p:txBody>
          <a:bodyPr/>
          <a:lstStyle/>
          <a:p>
            <a:endParaRPr lang="en-US"/>
          </a:p>
        </p:txBody>
      </p:sp>
      <p:sp>
        <p:nvSpPr>
          <p:cNvPr id="14" name="Slide Number Placeholder 3">
            <a:extLst>
              <a:ext uri="{FF2B5EF4-FFF2-40B4-BE49-F238E27FC236}">
                <a16:creationId xmlns:a16="http://schemas.microsoft.com/office/drawing/2014/main" id="{75ED132F-B6DC-4E48-B660-A78F346CFD24}"/>
              </a:ext>
            </a:extLst>
          </p:cNvPr>
          <p:cNvSpPr>
            <a:spLocks noGrp="1"/>
          </p:cNvSpPr>
          <p:nvPr>
            <p:ph type="sldNum" sz="quarter" idx="4"/>
          </p:nvPr>
        </p:nvSpPr>
        <p:spPr>
          <a:xfrm>
            <a:off x="-1534176" y="6555725"/>
            <a:ext cx="2057400" cy="365125"/>
          </a:xfrm>
          <a:prstGeom prst="rect">
            <a:avLst/>
          </a:prstGeom>
        </p:spPr>
        <p:txBody>
          <a:bodyPr vert="horz" lIns="91440" tIns="45720" rIns="91440" bIns="45720" rtlCol="0" anchor="ctr"/>
          <a:lstStyle>
            <a:lvl1pPr algn="r">
              <a:defRPr sz="1200" b="1">
                <a:solidFill>
                  <a:schemeClr val="bg1"/>
                </a:solidFill>
              </a:defRPr>
            </a:lvl1pPr>
          </a:lstStyle>
          <a:p>
            <a:fld id="{3680409A-9B87-4638-B35F-3C83DE798211}" type="slidenum">
              <a:rPr lang="en-US" smtClean="0"/>
              <a:pPr/>
              <a:t>‹#›</a:t>
            </a:fld>
            <a:endParaRPr lang="en-US" dirty="0"/>
          </a:p>
        </p:txBody>
      </p:sp>
    </p:spTree>
    <p:extLst>
      <p:ext uri="{BB962C8B-B14F-4D97-AF65-F5344CB8AC3E}">
        <p14:creationId xmlns:p14="http://schemas.microsoft.com/office/powerpoint/2010/main" val="335747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5096935" cy="2235200"/>
          </a:xfrm>
        </p:spPr>
        <p:txBody>
          <a:bodyPr anchor="t" anchorCtr="0">
            <a:noAutofit/>
          </a:bodyPr>
          <a:lstStyle>
            <a:lvl1pPr algn="l">
              <a:lnSpc>
                <a:spcPts val="3600"/>
              </a:lnSpc>
              <a:defRPr b="1" cap="all" spc="150">
                <a:solidFill>
                  <a:srgbClr val="002060"/>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0" y="3225466"/>
            <a:ext cx="3141553" cy="2632126"/>
          </a:xfrm>
        </p:spPr>
        <p:txBody>
          <a:bodyPr>
            <a:noAutofit/>
          </a:bodyPr>
          <a:lstStyle>
            <a:lvl1pPr marL="0" indent="0" algn="l">
              <a:lnSpc>
                <a:spcPts val="2100"/>
              </a:lnSpc>
              <a:buNone/>
              <a:defRPr sz="1800" i="0" cap="all" spc="300" baseline="0">
                <a:solidFill>
                  <a:srgbClr val="002060"/>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Author 1</a:t>
            </a:r>
          </a:p>
          <a:p>
            <a:r>
              <a:rPr lang="en-US" i="0" dirty="0" err="1"/>
              <a:t>Insitution</a:t>
            </a:r>
            <a:r>
              <a:rPr lang="en-US" i="0" dirty="0"/>
              <a:t>(if unique)</a:t>
            </a:r>
          </a:p>
          <a:p>
            <a:endParaRPr lang="en-US" i="0" dirty="0"/>
          </a:p>
          <a:p>
            <a:r>
              <a:rPr lang="en-US" i="0" dirty="0"/>
              <a:t>Author 2</a:t>
            </a:r>
          </a:p>
          <a:p>
            <a:r>
              <a:rPr lang="en-US" i="0" dirty="0"/>
              <a:t>Institution </a:t>
            </a:r>
            <a:endParaRPr lang="en-US" dirty="0"/>
          </a:p>
        </p:txBody>
      </p:sp>
      <p:sp>
        <p:nvSpPr>
          <p:cNvPr id="5" name="Picture Placeholder 4"/>
          <p:cNvSpPr>
            <a:spLocks noGrp="1"/>
          </p:cNvSpPr>
          <p:nvPr>
            <p:ph type="pic" sz="quarter" idx="10"/>
          </p:nvPr>
        </p:nvSpPr>
        <p:spPr>
          <a:xfrm>
            <a:off x="3141553" y="2381250"/>
            <a:ext cx="6002448" cy="3638550"/>
          </a:xfrm>
        </p:spPr>
        <p:txBody>
          <a:bodyPr/>
          <a:lstStyle>
            <a:lvl1pPr>
              <a:defRPr>
                <a:solidFill>
                  <a:srgbClr val="002060"/>
                </a:solidFill>
              </a:defRPr>
            </a:lvl1pPr>
          </a:lstStyle>
          <a:p>
            <a:r>
              <a:rPr lang="en-US"/>
              <a:t>Click icon to add picture</a:t>
            </a:r>
            <a:endParaRPr lang="en-US" dirty="0"/>
          </a:p>
        </p:txBody>
      </p:sp>
    </p:spTree>
    <p:extLst>
      <p:ext uri="{BB962C8B-B14F-4D97-AF65-F5344CB8AC3E}">
        <p14:creationId xmlns:p14="http://schemas.microsoft.com/office/powerpoint/2010/main" val="4015645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bg1"/>
        </a:solidFill>
        <a:effectLst/>
      </p:bgPr>
    </p:bg>
    <p:spTree>
      <p:nvGrpSpPr>
        <p:cNvPr id="1" name=""/>
        <p:cNvGrpSpPr/>
        <p:nvPr/>
      </p:nvGrpSpPr>
      <p:grpSpPr>
        <a:xfrm>
          <a:off x="0" y="0"/>
          <a:ext cx="0" cy="0"/>
          <a:chOff x="0" y="0"/>
          <a:chExt cx="0" cy="0"/>
        </a:xfrm>
      </p:grpSpPr>
      <p:sp>
        <p:nvSpPr>
          <p:cNvPr id="7" name="Picture Placeholder 4"/>
          <p:cNvSpPr>
            <a:spLocks noGrp="1"/>
          </p:cNvSpPr>
          <p:nvPr>
            <p:ph type="pic" sz="quarter" idx="10"/>
          </p:nvPr>
        </p:nvSpPr>
        <p:spPr>
          <a:xfrm>
            <a:off x="688062" y="977774"/>
            <a:ext cx="8455937" cy="5880226"/>
          </a:xfrm>
        </p:spPr>
        <p:txBody>
          <a:bodyPr/>
          <a:lstStyle>
            <a:lvl1pPr>
              <a:defRPr>
                <a:solidFill>
                  <a:srgbClr val="002060"/>
                </a:solidFill>
              </a:defRPr>
            </a:lvl1pPr>
          </a:lstStyle>
          <a:p>
            <a:r>
              <a:rPr lang="en-US"/>
              <a:t>Click icon to add picture</a:t>
            </a:r>
            <a:endParaRPr lang="en-US" dirty="0"/>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24515" y="5943600"/>
            <a:ext cx="1371885" cy="121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a:spLocks noGrp="1"/>
          </p:cNvSpPr>
          <p:nvPr>
            <p:ph type="ctrTitle"/>
          </p:nvPr>
        </p:nvSpPr>
        <p:spPr>
          <a:xfrm>
            <a:off x="0" y="0"/>
            <a:ext cx="5096935" cy="2235200"/>
          </a:xfrm>
          <a:solidFill>
            <a:srgbClr val="FFCC00">
              <a:alpha val="20000"/>
            </a:srgbClr>
          </a:solidFill>
        </p:spPr>
        <p:txBody>
          <a:bodyPr anchor="t" anchorCtr="0">
            <a:noAutofit/>
          </a:bodyPr>
          <a:lstStyle>
            <a:lvl1pPr algn="l">
              <a:lnSpc>
                <a:spcPts val="3600"/>
              </a:lnSpc>
              <a:defRPr b="1" cap="all" spc="150">
                <a:solidFill>
                  <a:srgbClr val="002060"/>
                </a:solidFill>
              </a:defRPr>
            </a:lvl1pPr>
          </a:lstStyle>
          <a:p>
            <a:r>
              <a:rPr lang="en-US"/>
              <a:t>Click to edit Master title style</a:t>
            </a:r>
            <a:endParaRPr lang="en-US" dirty="0"/>
          </a:p>
        </p:txBody>
      </p:sp>
      <p:sp>
        <p:nvSpPr>
          <p:cNvPr id="10" name="Subtitle 2"/>
          <p:cNvSpPr>
            <a:spLocks noGrp="1"/>
          </p:cNvSpPr>
          <p:nvPr>
            <p:ph type="subTitle" idx="1" hasCustomPrompt="1"/>
          </p:nvPr>
        </p:nvSpPr>
        <p:spPr>
          <a:xfrm>
            <a:off x="0" y="3225466"/>
            <a:ext cx="3141553" cy="2632126"/>
          </a:xfrm>
          <a:solidFill>
            <a:srgbClr val="FFCC00">
              <a:alpha val="20000"/>
            </a:srgbClr>
          </a:solidFill>
        </p:spPr>
        <p:txBody>
          <a:bodyPr>
            <a:noAutofit/>
          </a:bodyPr>
          <a:lstStyle>
            <a:lvl1pPr marL="0" indent="0" algn="l">
              <a:lnSpc>
                <a:spcPts val="2100"/>
              </a:lnSpc>
              <a:buNone/>
              <a:defRPr sz="1800" i="0" cap="all" spc="300" baseline="0">
                <a:solidFill>
                  <a:srgbClr val="002060"/>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Author 1</a:t>
            </a:r>
          </a:p>
          <a:p>
            <a:r>
              <a:rPr lang="en-US" i="0" dirty="0" err="1"/>
              <a:t>Insitution</a:t>
            </a:r>
            <a:r>
              <a:rPr lang="en-US" i="0" dirty="0"/>
              <a:t>(if unique)</a:t>
            </a:r>
          </a:p>
          <a:p>
            <a:endParaRPr lang="en-US" i="0" dirty="0"/>
          </a:p>
          <a:p>
            <a:r>
              <a:rPr lang="en-US" i="0" dirty="0"/>
              <a:t>Author 2</a:t>
            </a:r>
          </a:p>
          <a:p>
            <a:r>
              <a:rPr lang="en-US" i="0" dirty="0"/>
              <a:t>Institution </a:t>
            </a:r>
            <a:endParaRPr lang="en-US" dirty="0"/>
          </a:p>
        </p:txBody>
      </p:sp>
    </p:spTree>
    <p:extLst>
      <p:ext uri="{BB962C8B-B14F-4D97-AF65-F5344CB8AC3E}">
        <p14:creationId xmlns:p14="http://schemas.microsoft.com/office/powerpoint/2010/main" val="13671886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5096935" cy="2235200"/>
          </a:xfrm>
        </p:spPr>
        <p:txBody>
          <a:bodyPr anchor="t" anchorCtr="0">
            <a:noAutofit/>
          </a:bodyPr>
          <a:lstStyle>
            <a:lvl1pPr algn="l">
              <a:lnSpc>
                <a:spcPts val="3600"/>
              </a:lnSpc>
              <a:defRPr b="1" cap="all" spc="150">
                <a:solidFill>
                  <a:srgbClr val="002060"/>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0" y="3225466"/>
            <a:ext cx="3141553" cy="2632126"/>
          </a:xfrm>
        </p:spPr>
        <p:txBody>
          <a:bodyPr>
            <a:noAutofit/>
          </a:bodyPr>
          <a:lstStyle>
            <a:lvl1pPr marL="0" indent="0" algn="l">
              <a:lnSpc>
                <a:spcPts val="2100"/>
              </a:lnSpc>
              <a:buNone/>
              <a:defRPr sz="1800" i="0" cap="all" spc="300" baseline="0">
                <a:solidFill>
                  <a:srgbClr val="002060"/>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Author 1</a:t>
            </a:r>
          </a:p>
          <a:p>
            <a:r>
              <a:rPr lang="en-US" i="0" dirty="0" err="1"/>
              <a:t>Insitution</a:t>
            </a:r>
            <a:r>
              <a:rPr lang="en-US" i="0" dirty="0"/>
              <a:t>(if unique)</a:t>
            </a:r>
          </a:p>
          <a:p>
            <a:endParaRPr lang="en-US" i="0" dirty="0"/>
          </a:p>
          <a:p>
            <a:r>
              <a:rPr lang="en-US" i="0" dirty="0"/>
              <a:t>Author 2</a:t>
            </a:r>
          </a:p>
          <a:p>
            <a:r>
              <a:rPr lang="en-US" i="0" dirty="0"/>
              <a:t>Institution </a:t>
            </a:r>
            <a:endParaRPr lang="en-US" dirty="0"/>
          </a:p>
        </p:txBody>
      </p:sp>
      <p:sp>
        <p:nvSpPr>
          <p:cNvPr id="5" name="Picture Placeholder 4"/>
          <p:cNvSpPr>
            <a:spLocks noGrp="1"/>
          </p:cNvSpPr>
          <p:nvPr>
            <p:ph type="pic" sz="quarter" idx="10"/>
          </p:nvPr>
        </p:nvSpPr>
        <p:spPr>
          <a:xfrm>
            <a:off x="3141553" y="2381250"/>
            <a:ext cx="6002448" cy="3638550"/>
          </a:xfrm>
        </p:spPr>
        <p:txBody>
          <a:bodyPr/>
          <a:lstStyle>
            <a:lvl1pPr>
              <a:defRPr>
                <a:solidFill>
                  <a:srgbClr val="002060"/>
                </a:solidFill>
              </a:defRPr>
            </a:lvl1pPr>
          </a:lstStyle>
          <a:p>
            <a:r>
              <a:rPr lang="en-US"/>
              <a:t>Click icon to add picture</a:t>
            </a:r>
            <a:endParaRPr lang="en-US" dirty="0"/>
          </a:p>
        </p:txBody>
      </p:sp>
    </p:spTree>
    <p:extLst>
      <p:ext uri="{BB962C8B-B14F-4D97-AF65-F5344CB8AC3E}">
        <p14:creationId xmlns:p14="http://schemas.microsoft.com/office/powerpoint/2010/main" val="31034781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bg1"/>
        </a:solidFill>
        <a:effectLst/>
      </p:bgPr>
    </p:bg>
    <p:spTree>
      <p:nvGrpSpPr>
        <p:cNvPr id="1" name=""/>
        <p:cNvGrpSpPr/>
        <p:nvPr/>
      </p:nvGrpSpPr>
      <p:grpSpPr>
        <a:xfrm>
          <a:off x="0" y="0"/>
          <a:ext cx="0" cy="0"/>
          <a:chOff x="0" y="0"/>
          <a:chExt cx="0" cy="0"/>
        </a:xfrm>
      </p:grpSpPr>
      <p:sp>
        <p:nvSpPr>
          <p:cNvPr id="7" name="Picture Placeholder 4"/>
          <p:cNvSpPr>
            <a:spLocks noGrp="1"/>
          </p:cNvSpPr>
          <p:nvPr>
            <p:ph type="pic" sz="quarter" idx="10"/>
          </p:nvPr>
        </p:nvSpPr>
        <p:spPr>
          <a:xfrm>
            <a:off x="688062" y="977774"/>
            <a:ext cx="8455937" cy="5880226"/>
          </a:xfrm>
        </p:spPr>
        <p:txBody>
          <a:bodyPr/>
          <a:lstStyle>
            <a:lvl1pPr>
              <a:defRPr>
                <a:solidFill>
                  <a:srgbClr val="002060"/>
                </a:solidFill>
              </a:defRPr>
            </a:lvl1pPr>
          </a:lstStyle>
          <a:p>
            <a:r>
              <a:rPr lang="en-US"/>
              <a:t>Click icon to add picture</a:t>
            </a:r>
            <a:endParaRPr lang="en-US" dirty="0"/>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24515" y="5943600"/>
            <a:ext cx="1371885" cy="121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a:spLocks noGrp="1"/>
          </p:cNvSpPr>
          <p:nvPr>
            <p:ph type="ctrTitle"/>
          </p:nvPr>
        </p:nvSpPr>
        <p:spPr>
          <a:xfrm>
            <a:off x="0" y="0"/>
            <a:ext cx="5096935" cy="2235200"/>
          </a:xfrm>
          <a:solidFill>
            <a:srgbClr val="FFCC00">
              <a:alpha val="20000"/>
            </a:srgbClr>
          </a:solidFill>
        </p:spPr>
        <p:txBody>
          <a:bodyPr anchor="t" anchorCtr="0">
            <a:noAutofit/>
          </a:bodyPr>
          <a:lstStyle>
            <a:lvl1pPr algn="l">
              <a:lnSpc>
                <a:spcPts val="3600"/>
              </a:lnSpc>
              <a:defRPr b="1" cap="all" spc="150">
                <a:solidFill>
                  <a:srgbClr val="002060"/>
                </a:solidFill>
              </a:defRPr>
            </a:lvl1pPr>
          </a:lstStyle>
          <a:p>
            <a:r>
              <a:rPr lang="en-US"/>
              <a:t>Click to edit Master title style</a:t>
            </a:r>
            <a:endParaRPr lang="en-US" dirty="0"/>
          </a:p>
        </p:txBody>
      </p:sp>
      <p:sp>
        <p:nvSpPr>
          <p:cNvPr id="10" name="Subtitle 2"/>
          <p:cNvSpPr>
            <a:spLocks noGrp="1"/>
          </p:cNvSpPr>
          <p:nvPr>
            <p:ph type="subTitle" idx="1" hasCustomPrompt="1"/>
          </p:nvPr>
        </p:nvSpPr>
        <p:spPr>
          <a:xfrm>
            <a:off x="0" y="3225466"/>
            <a:ext cx="3141553" cy="2632126"/>
          </a:xfrm>
          <a:solidFill>
            <a:srgbClr val="FFCC00">
              <a:alpha val="20000"/>
            </a:srgbClr>
          </a:solidFill>
        </p:spPr>
        <p:txBody>
          <a:bodyPr>
            <a:noAutofit/>
          </a:bodyPr>
          <a:lstStyle>
            <a:lvl1pPr marL="0" indent="0" algn="l">
              <a:lnSpc>
                <a:spcPts val="2100"/>
              </a:lnSpc>
              <a:buNone/>
              <a:defRPr sz="1800" i="0" cap="all" spc="300" baseline="0">
                <a:solidFill>
                  <a:srgbClr val="002060"/>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Author 1</a:t>
            </a:r>
          </a:p>
          <a:p>
            <a:r>
              <a:rPr lang="en-US" i="0" dirty="0" err="1"/>
              <a:t>Insitution</a:t>
            </a:r>
            <a:r>
              <a:rPr lang="en-US" i="0" dirty="0"/>
              <a:t>(if unique)</a:t>
            </a:r>
          </a:p>
          <a:p>
            <a:endParaRPr lang="en-US" i="0" dirty="0"/>
          </a:p>
          <a:p>
            <a:r>
              <a:rPr lang="en-US" i="0" dirty="0"/>
              <a:t>Author 2</a:t>
            </a:r>
          </a:p>
          <a:p>
            <a:r>
              <a:rPr lang="en-US" i="0" dirty="0"/>
              <a:t>Institution </a:t>
            </a:r>
            <a:endParaRPr lang="en-US" dirty="0"/>
          </a:p>
        </p:txBody>
      </p:sp>
    </p:spTree>
    <p:extLst>
      <p:ext uri="{BB962C8B-B14F-4D97-AF65-F5344CB8AC3E}">
        <p14:creationId xmlns:p14="http://schemas.microsoft.com/office/powerpoint/2010/main" val="1849489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879AEE0F-DD35-4086-A24E-82E1B3DD9594}"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701436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7" name="Picture Placeholder 4"/>
          <p:cNvSpPr>
            <a:spLocks noGrp="1"/>
          </p:cNvSpPr>
          <p:nvPr>
            <p:ph type="pic" sz="quarter" idx="10"/>
          </p:nvPr>
        </p:nvSpPr>
        <p:spPr>
          <a:xfrm>
            <a:off x="688062" y="977774"/>
            <a:ext cx="8455937" cy="5880226"/>
          </a:xfrm>
        </p:spPr>
        <p:txBody>
          <a:bodyPr/>
          <a:lstStyle>
            <a:lvl1pPr>
              <a:defRPr>
                <a:solidFill>
                  <a:srgbClr val="002060"/>
                </a:solidFill>
              </a:defRPr>
            </a:lvl1pPr>
          </a:lstStyle>
          <a:p>
            <a:endParaRPr lang="en-US" dirty="0"/>
          </a:p>
        </p:txBody>
      </p:sp>
      <p:pic>
        <p:nvPicPr>
          <p:cNvPr id="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24515" y="5943600"/>
            <a:ext cx="1371885" cy="121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a:spLocks noGrp="1"/>
          </p:cNvSpPr>
          <p:nvPr>
            <p:ph type="ctrTitle"/>
          </p:nvPr>
        </p:nvSpPr>
        <p:spPr>
          <a:xfrm>
            <a:off x="0" y="0"/>
            <a:ext cx="5096935" cy="2235200"/>
          </a:xfrm>
          <a:solidFill>
            <a:srgbClr val="FFCC00">
              <a:alpha val="20000"/>
            </a:srgbClr>
          </a:solidFill>
        </p:spPr>
        <p:txBody>
          <a:bodyPr anchor="t" anchorCtr="0">
            <a:noAutofit/>
          </a:bodyPr>
          <a:lstStyle>
            <a:lvl1pPr algn="l">
              <a:lnSpc>
                <a:spcPts val="3600"/>
              </a:lnSpc>
              <a:defRPr b="1" cap="all" spc="150">
                <a:solidFill>
                  <a:srgbClr val="002060"/>
                </a:solidFill>
              </a:defRPr>
            </a:lvl1pPr>
          </a:lstStyle>
          <a:p>
            <a:r>
              <a:rPr lang="en-US" dirty="0"/>
              <a:t>Click to edit Master title style</a:t>
            </a:r>
          </a:p>
        </p:txBody>
      </p:sp>
      <p:sp>
        <p:nvSpPr>
          <p:cNvPr id="10" name="Subtitle 2"/>
          <p:cNvSpPr>
            <a:spLocks noGrp="1"/>
          </p:cNvSpPr>
          <p:nvPr>
            <p:ph type="subTitle" idx="1" hasCustomPrompt="1"/>
          </p:nvPr>
        </p:nvSpPr>
        <p:spPr>
          <a:xfrm>
            <a:off x="0" y="3225466"/>
            <a:ext cx="3141553" cy="2632126"/>
          </a:xfrm>
          <a:solidFill>
            <a:srgbClr val="FFCC00">
              <a:alpha val="20000"/>
            </a:srgbClr>
          </a:solidFill>
        </p:spPr>
        <p:txBody>
          <a:bodyPr>
            <a:noAutofit/>
          </a:bodyPr>
          <a:lstStyle>
            <a:lvl1pPr marL="0" indent="0" algn="l">
              <a:lnSpc>
                <a:spcPts val="2100"/>
              </a:lnSpc>
              <a:buNone/>
              <a:defRPr sz="1800" i="0" cap="all" spc="300" baseline="0">
                <a:solidFill>
                  <a:srgbClr val="002060"/>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Author 1</a:t>
            </a:r>
          </a:p>
          <a:p>
            <a:r>
              <a:rPr lang="en-US" i="0" dirty="0" err="1"/>
              <a:t>Insitution</a:t>
            </a:r>
            <a:r>
              <a:rPr lang="en-US" i="0" dirty="0"/>
              <a:t>(if unique)</a:t>
            </a:r>
          </a:p>
          <a:p>
            <a:endParaRPr lang="en-US" i="0" dirty="0"/>
          </a:p>
          <a:p>
            <a:r>
              <a:rPr lang="en-US" i="0" dirty="0"/>
              <a:t>Author 2</a:t>
            </a:r>
          </a:p>
          <a:p>
            <a:r>
              <a:rPr lang="en-US" i="0" dirty="0"/>
              <a:t>Institution </a:t>
            </a:r>
            <a:endParaRPr lang="en-US" dirty="0"/>
          </a:p>
        </p:txBody>
      </p:sp>
    </p:spTree>
    <p:extLst>
      <p:ext uri="{BB962C8B-B14F-4D97-AF65-F5344CB8AC3E}">
        <p14:creationId xmlns:p14="http://schemas.microsoft.com/office/powerpoint/2010/main" val="2744983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413933"/>
            <a:ext cx="8873067" cy="4749800"/>
          </a:xfrm>
        </p:spPr>
        <p:txBody>
          <a:bodyPr>
            <a:noAutofit/>
          </a:bodyPr>
          <a:lstStyle>
            <a:lvl1pPr marL="0" indent="0">
              <a:spcAft>
                <a:spcPts val="450"/>
              </a:spcAft>
              <a:buFontTx/>
              <a:buNone/>
              <a:defRPr sz="1800"/>
            </a:lvl1pPr>
            <a:lvl2pPr marL="349758" indent="-214313">
              <a:spcAft>
                <a:spcPts val="450"/>
              </a:spcAft>
              <a:buFont typeface="Lucida Grande"/>
              <a:buChar char="•"/>
              <a:defRPr sz="1575"/>
            </a:lvl2pPr>
            <a:lvl3pPr>
              <a:spcAft>
                <a:spcPts val="450"/>
              </a:spcAft>
              <a:defRPr sz="1575"/>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p:txBody>
      </p:sp>
      <p:sp>
        <p:nvSpPr>
          <p:cNvPr id="7" name="Title 6"/>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85526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1" y="1600200"/>
            <a:ext cx="4191000" cy="4621678"/>
          </a:xfrm>
        </p:spPr>
        <p:txBody>
          <a:bodyPr lIns="274320" rIns="274320"/>
          <a:lstStyle>
            <a:lvl1pPr>
              <a:spcAft>
                <a:spcPts val="450"/>
              </a:spcAft>
              <a:defRPr sz="1800">
                <a:solidFill>
                  <a:schemeClr val="bg1">
                    <a:lumMod val="85000"/>
                    <a:lumOff val="15000"/>
                  </a:schemeClr>
                </a:solidFill>
              </a:defRPr>
            </a:lvl1pPr>
            <a:lvl2pPr marL="135445" indent="0">
              <a:spcAft>
                <a:spcPts val="450"/>
              </a:spcAft>
              <a:buNone/>
              <a:defRPr sz="1350">
                <a:solidFill>
                  <a:schemeClr val="bg1">
                    <a:lumMod val="85000"/>
                    <a:lumOff val="15000"/>
                  </a:schemeClr>
                </a:solidFill>
              </a:defRPr>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p:txBody>
      </p:sp>
      <p:sp>
        <p:nvSpPr>
          <p:cNvPr id="4" name="Content Placeholder 3"/>
          <p:cNvSpPr>
            <a:spLocks noGrp="1"/>
          </p:cNvSpPr>
          <p:nvPr>
            <p:ph sz="half" idx="2"/>
          </p:nvPr>
        </p:nvSpPr>
        <p:spPr>
          <a:xfrm>
            <a:off x="4563536" y="1600200"/>
            <a:ext cx="4351865" cy="4621678"/>
          </a:xfrm>
        </p:spPr>
        <p:txBody>
          <a:bodyPr lIns="274320" rIns="274320"/>
          <a:lstStyle>
            <a:lvl1pPr>
              <a:spcAft>
                <a:spcPts val="450"/>
              </a:spcAft>
              <a:defRPr sz="1800">
                <a:solidFill>
                  <a:schemeClr val="bg1">
                    <a:lumMod val="85000"/>
                    <a:lumOff val="15000"/>
                  </a:schemeClr>
                </a:solidFill>
              </a:defRPr>
            </a:lvl1pPr>
            <a:lvl2pPr marL="135445" indent="0">
              <a:spcAft>
                <a:spcPts val="450"/>
              </a:spcAft>
              <a:buNone/>
              <a:defRPr sz="1350">
                <a:solidFill>
                  <a:schemeClr val="bg1">
                    <a:lumMod val="85000"/>
                    <a:lumOff val="15000"/>
                  </a:schemeClr>
                </a:solidFill>
              </a:defRPr>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p:txBody>
      </p:sp>
      <p:sp>
        <p:nvSpPr>
          <p:cNvPr id="6" name="Slide Number Placeholder 3">
            <a:extLst>
              <a:ext uri="{FF2B5EF4-FFF2-40B4-BE49-F238E27FC236}">
                <a16:creationId xmlns:a16="http://schemas.microsoft.com/office/drawing/2014/main" id="{C255E50A-BF30-4936-9AC1-A80837BADAFC}"/>
              </a:ext>
            </a:extLst>
          </p:cNvPr>
          <p:cNvSpPr>
            <a:spLocks noGrp="1"/>
          </p:cNvSpPr>
          <p:nvPr>
            <p:ph type="sldNum" sz="quarter" idx="4"/>
          </p:nvPr>
        </p:nvSpPr>
        <p:spPr>
          <a:xfrm>
            <a:off x="-1534176" y="6555725"/>
            <a:ext cx="2057400" cy="365125"/>
          </a:xfrm>
          <a:prstGeom prst="rect">
            <a:avLst/>
          </a:prstGeom>
        </p:spPr>
        <p:txBody>
          <a:bodyPr vert="horz" lIns="91440" tIns="45720" rIns="91440" bIns="45720" rtlCol="0" anchor="ctr"/>
          <a:lstStyle>
            <a:lvl1pPr algn="r">
              <a:defRPr sz="1200" b="1">
                <a:solidFill>
                  <a:schemeClr val="bg1"/>
                </a:solidFill>
              </a:defRPr>
            </a:lvl1pPr>
          </a:lstStyle>
          <a:p>
            <a:fld id="{3680409A-9B87-4638-B35F-3C83DE798211}" type="slidenum">
              <a:rPr lang="en-US" smtClean="0"/>
              <a:pPr/>
              <a:t>‹#›</a:t>
            </a:fld>
            <a:endParaRPr lang="en-US" dirty="0"/>
          </a:p>
        </p:txBody>
      </p:sp>
    </p:spTree>
    <p:extLst>
      <p:ext uri="{BB962C8B-B14F-4D97-AF65-F5344CB8AC3E}">
        <p14:creationId xmlns:p14="http://schemas.microsoft.com/office/powerpoint/2010/main" val="3781434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Picture Placeholder 3"/>
          <p:cNvSpPr>
            <a:spLocks noGrp="1"/>
          </p:cNvSpPr>
          <p:nvPr>
            <p:ph type="pic" sz="quarter" idx="10"/>
          </p:nvPr>
        </p:nvSpPr>
        <p:spPr>
          <a:xfrm>
            <a:off x="254000" y="1371600"/>
            <a:ext cx="4216401" cy="2253044"/>
          </a:xfrm>
        </p:spPr>
        <p:txBody>
          <a:bodyPr/>
          <a:lstStyle/>
          <a:p>
            <a:endParaRPr lang="en-US" dirty="0"/>
          </a:p>
        </p:txBody>
      </p:sp>
      <p:sp>
        <p:nvSpPr>
          <p:cNvPr id="4" name="Picture Placeholder 3"/>
          <p:cNvSpPr>
            <a:spLocks noGrp="1"/>
          </p:cNvSpPr>
          <p:nvPr>
            <p:ph type="pic" sz="quarter" idx="11"/>
          </p:nvPr>
        </p:nvSpPr>
        <p:spPr>
          <a:xfrm>
            <a:off x="4656667" y="1371600"/>
            <a:ext cx="4207934" cy="2253044"/>
          </a:xfrm>
        </p:spPr>
        <p:txBody>
          <a:bodyPr/>
          <a:lstStyle/>
          <a:p>
            <a:endParaRPr lang="en-US"/>
          </a:p>
        </p:txBody>
      </p:sp>
      <p:sp>
        <p:nvSpPr>
          <p:cNvPr id="5" name="Picture Placeholder 3"/>
          <p:cNvSpPr>
            <a:spLocks noGrp="1"/>
          </p:cNvSpPr>
          <p:nvPr>
            <p:ph type="pic" sz="quarter" idx="12"/>
          </p:nvPr>
        </p:nvSpPr>
        <p:spPr>
          <a:xfrm>
            <a:off x="254000" y="3784602"/>
            <a:ext cx="4216401" cy="2459799"/>
          </a:xfrm>
        </p:spPr>
        <p:txBody>
          <a:bodyPr/>
          <a:lstStyle/>
          <a:p>
            <a:endParaRPr lang="en-US"/>
          </a:p>
        </p:txBody>
      </p:sp>
      <p:sp>
        <p:nvSpPr>
          <p:cNvPr id="6" name="Picture Placeholder 3"/>
          <p:cNvSpPr>
            <a:spLocks noGrp="1"/>
          </p:cNvSpPr>
          <p:nvPr>
            <p:ph type="pic" sz="quarter" idx="13"/>
          </p:nvPr>
        </p:nvSpPr>
        <p:spPr>
          <a:xfrm>
            <a:off x="4656667" y="3784600"/>
            <a:ext cx="4207934" cy="2459800"/>
          </a:xfrm>
        </p:spPr>
        <p:txBody>
          <a:bodyPr/>
          <a:lstStyle/>
          <a:p>
            <a:endParaRPr lang="en-US"/>
          </a:p>
        </p:txBody>
      </p:sp>
    </p:spTree>
    <p:extLst>
      <p:ext uri="{BB962C8B-B14F-4D97-AF65-F5344CB8AC3E}">
        <p14:creationId xmlns:p14="http://schemas.microsoft.com/office/powerpoint/2010/main" val="4269563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262467" y="1329267"/>
            <a:ext cx="2751666" cy="1400218"/>
          </a:xfrm>
        </p:spPr>
        <p:txBody>
          <a:bodyPr/>
          <a:lstStyle/>
          <a:p>
            <a:endParaRPr lang="en-US"/>
          </a:p>
        </p:txBody>
      </p:sp>
      <p:sp>
        <p:nvSpPr>
          <p:cNvPr id="6" name="Picture Placeholder 3"/>
          <p:cNvSpPr>
            <a:spLocks noGrp="1"/>
          </p:cNvSpPr>
          <p:nvPr>
            <p:ph type="pic" sz="quarter" idx="12"/>
          </p:nvPr>
        </p:nvSpPr>
        <p:spPr>
          <a:xfrm>
            <a:off x="6092776" y="1329267"/>
            <a:ext cx="2805693" cy="1400218"/>
          </a:xfrm>
        </p:spPr>
        <p:txBody>
          <a:bodyPr/>
          <a:lstStyle/>
          <a:p>
            <a:endParaRPr lang="en-US"/>
          </a:p>
        </p:txBody>
      </p:sp>
      <p:sp>
        <p:nvSpPr>
          <p:cNvPr id="7" name="Picture Placeholder 3"/>
          <p:cNvSpPr>
            <a:spLocks noGrp="1"/>
          </p:cNvSpPr>
          <p:nvPr>
            <p:ph type="pic" sz="quarter" idx="13"/>
          </p:nvPr>
        </p:nvSpPr>
        <p:spPr>
          <a:xfrm>
            <a:off x="3132668" y="1329267"/>
            <a:ext cx="2870200" cy="1400218"/>
          </a:xfrm>
        </p:spPr>
        <p:txBody>
          <a:bodyPr/>
          <a:lstStyle/>
          <a:p>
            <a:endParaRPr lang="en-US"/>
          </a:p>
        </p:txBody>
      </p:sp>
      <p:sp>
        <p:nvSpPr>
          <p:cNvPr id="8" name="Picture Placeholder 3"/>
          <p:cNvSpPr>
            <a:spLocks noGrp="1"/>
          </p:cNvSpPr>
          <p:nvPr>
            <p:ph type="pic" sz="quarter" idx="14"/>
          </p:nvPr>
        </p:nvSpPr>
        <p:spPr>
          <a:xfrm>
            <a:off x="262467" y="2946400"/>
            <a:ext cx="2751666" cy="1514524"/>
          </a:xfrm>
        </p:spPr>
        <p:txBody>
          <a:bodyPr/>
          <a:lstStyle/>
          <a:p>
            <a:endParaRPr lang="en-US"/>
          </a:p>
        </p:txBody>
      </p:sp>
      <p:sp>
        <p:nvSpPr>
          <p:cNvPr id="9" name="Picture Placeholder 3"/>
          <p:cNvSpPr>
            <a:spLocks noGrp="1"/>
          </p:cNvSpPr>
          <p:nvPr>
            <p:ph type="pic" sz="quarter" idx="15"/>
          </p:nvPr>
        </p:nvSpPr>
        <p:spPr>
          <a:xfrm>
            <a:off x="6092776" y="2946400"/>
            <a:ext cx="2805693" cy="1514524"/>
          </a:xfrm>
        </p:spPr>
        <p:txBody>
          <a:bodyPr/>
          <a:lstStyle/>
          <a:p>
            <a:endParaRPr lang="en-US"/>
          </a:p>
        </p:txBody>
      </p:sp>
      <p:sp>
        <p:nvSpPr>
          <p:cNvPr id="10" name="Picture Placeholder 3"/>
          <p:cNvSpPr>
            <a:spLocks noGrp="1"/>
          </p:cNvSpPr>
          <p:nvPr>
            <p:ph type="pic" sz="quarter" idx="16"/>
          </p:nvPr>
        </p:nvSpPr>
        <p:spPr>
          <a:xfrm>
            <a:off x="3132668" y="2946400"/>
            <a:ext cx="2870200" cy="1514524"/>
          </a:xfrm>
        </p:spPr>
        <p:txBody>
          <a:bodyPr/>
          <a:lstStyle/>
          <a:p>
            <a:endParaRPr lang="en-US"/>
          </a:p>
        </p:txBody>
      </p:sp>
      <p:sp>
        <p:nvSpPr>
          <p:cNvPr id="11" name="Picture Placeholder 3"/>
          <p:cNvSpPr>
            <a:spLocks noGrp="1"/>
          </p:cNvSpPr>
          <p:nvPr>
            <p:ph type="pic" sz="quarter" idx="17"/>
          </p:nvPr>
        </p:nvSpPr>
        <p:spPr>
          <a:xfrm>
            <a:off x="262467" y="4677839"/>
            <a:ext cx="2751666" cy="1507682"/>
          </a:xfrm>
        </p:spPr>
        <p:txBody>
          <a:bodyPr/>
          <a:lstStyle/>
          <a:p>
            <a:endParaRPr lang="en-US"/>
          </a:p>
        </p:txBody>
      </p:sp>
      <p:sp>
        <p:nvSpPr>
          <p:cNvPr id="12" name="Picture Placeholder 3"/>
          <p:cNvSpPr>
            <a:spLocks noGrp="1"/>
          </p:cNvSpPr>
          <p:nvPr>
            <p:ph type="pic" sz="quarter" idx="18"/>
          </p:nvPr>
        </p:nvSpPr>
        <p:spPr>
          <a:xfrm>
            <a:off x="6092776" y="4677839"/>
            <a:ext cx="2805692" cy="1507682"/>
          </a:xfrm>
        </p:spPr>
        <p:txBody>
          <a:bodyPr/>
          <a:lstStyle/>
          <a:p>
            <a:endParaRPr lang="en-US"/>
          </a:p>
        </p:txBody>
      </p:sp>
      <p:sp>
        <p:nvSpPr>
          <p:cNvPr id="13" name="Picture Placeholder 3"/>
          <p:cNvSpPr>
            <a:spLocks noGrp="1"/>
          </p:cNvSpPr>
          <p:nvPr>
            <p:ph type="pic" sz="quarter" idx="19"/>
          </p:nvPr>
        </p:nvSpPr>
        <p:spPr>
          <a:xfrm>
            <a:off x="3132668" y="4677839"/>
            <a:ext cx="2870200" cy="1507682"/>
          </a:xfrm>
        </p:spPr>
        <p:txBody>
          <a:bodyPr/>
          <a:lstStyle/>
          <a:p>
            <a:endParaRPr lang="en-US"/>
          </a:p>
        </p:txBody>
      </p:sp>
    </p:spTree>
    <p:extLst>
      <p:ext uri="{BB962C8B-B14F-4D97-AF65-F5344CB8AC3E}">
        <p14:creationId xmlns:p14="http://schemas.microsoft.com/office/powerpoint/2010/main" val="822842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5096935" cy="2235200"/>
          </a:xfrm>
        </p:spPr>
        <p:txBody>
          <a:bodyPr anchor="t" anchorCtr="0">
            <a:noAutofit/>
          </a:bodyPr>
          <a:lstStyle>
            <a:lvl1pPr algn="l">
              <a:lnSpc>
                <a:spcPts val="3600"/>
              </a:lnSpc>
              <a:defRPr b="1" cap="all" spc="150">
                <a:solidFill>
                  <a:srgbClr val="002060"/>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0" y="3225466"/>
            <a:ext cx="3141553" cy="2632126"/>
          </a:xfrm>
        </p:spPr>
        <p:txBody>
          <a:bodyPr>
            <a:noAutofit/>
          </a:bodyPr>
          <a:lstStyle>
            <a:lvl1pPr marL="0" indent="0" algn="l">
              <a:lnSpc>
                <a:spcPts val="2100"/>
              </a:lnSpc>
              <a:buNone/>
              <a:defRPr sz="1800" i="0" cap="all" spc="300" baseline="0">
                <a:solidFill>
                  <a:srgbClr val="002060"/>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Author 1</a:t>
            </a:r>
          </a:p>
          <a:p>
            <a:r>
              <a:rPr lang="en-US" i="0" dirty="0" err="1"/>
              <a:t>Insitution</a:t>
            </a:r>
            <a:r>
              <a:rPr lang="en-US" i="0" dirty="0"/>
              <a:t>(if unique)</a:t>
            </a:r>
          </a:p>
          <a:p>
            <a:endParaRPr lang="en-US" i="0" dirty="0"/>
          </a:p>
          <a:p>
            <a:r>
              <a:rPr lang="en-US" i="0" dirty="0"/>
              <a:t>Author 2</a:t>
            </a:r>
          </a:p>
          <a:p>
            <a:r>
              <a:rPr lang="en-US" i="0" dirty="0"/>
              <a:t>Institution </a:t>
            </a:r>
            <a:endParaRPr lang="en-US" dirty="0"/>
          </a:p>
        </p:txBody>
      </p:sp>
      <p:sp>
        <p:nvSpPr>
          <p:cNvPr id="5" name="Picture Placeholder 4"/>
          <p:cNvSpPr>
            <a:spLocks noGrp="1"/>
          </p:cNvSpPr>
          <p:nvPr>
            <p:ph type="pic" sz="quarter" idx="10"/>
          </p:nvPr>
        </p:nvSpPr>
        <p:spPr>
          <a:xfrm>
            <a:off x="3141553" y="2381250"/>
            <a:ext cx="6002448" cy="3638550"/>
          </a:xfrm>
        </p:spPr>
        <p:txBody>
          <a:bodyPr/>
          <a:lstStyle>
            <a:lvl1pPr>
              <a:defRPr>
                <a:solidFill>
                  <a:srgbClr val="002060"/>
                </a:solidFill>
              </a:defRPr>
            </a:lvl1pPr>
          </a:lstStyle>
          <a:p>
            <a:r>
              <a:rPr lang="en-US"/>
              <a:t>Click icon to add picture</a:t>
            </a:r>
            <a:endParaRPr lang="en-US" dirty="0"/>
          </a:p>
        </p:txBody>
      </p:sp>
    </p:spTree>
    <p:extLst>
      <p:ext uri="{BB962C8B-B14F-4D97-AF65-F5344CB8AC3E}">
        <p14:creationId xmlns:p14="http://schemas.microsoft.com/office/powerpoint/2010/main" val="2577104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413933"/>
            <a:ext cx="8873067" cy="4749800"/>
          </a:xfrm>
        </p:spPr>
        <p:txBody>
          <a:bodyPr>
            <a:noAutofit/>
          </a:bodyPr>
          <a:lstStyle>
            <a:lvl1pPr marL="0" indent="0">
              <a:spcAft>
                <a:spcPts val="450"/>
              </a:spcAft>
              <a:buFontTx/>
              <a:buNone/>
              <a:defRPr sz="1800"/>
            </a:lvl1pPr>
            <a:lvl2pPr marL="349758" indent="-214313">
              <a:spcAft>
                <a:spcPts val="450"/>
              </a:spcAft>
              <a:buFont typeface="Lucida Grande"/>
              <a:buChar char="•"/>
              <a:defRPr sz="1575"/>
            </a:lvl2pPr>
            <a:lvl3pPr>
              <a:spcAft>
                <a:spcPts val="450"/>
              </a:spcAft>
              <a:defRPr sz="1575"/>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p:txBody>
      </p:sp>
      <p:sp>
        <p:nvSpPr>
          <p:cNvPr id="7" name="Title 6"/>
          <p:cNvSpPr>
            <a:spLocks noGrp="1"/>
          </p:cNvSpPr>
          <p:nvPr>
            <p:ph type="title"/>
          </p:nvPr>
        </p:nvSpPr>
        <p:spPr/>
        <p:txBody>
          <a:bodyPr/>
          <a:lstStyle/>
          <a:p>
            <a:r>
              <a:rPr lang="en-US" dirty="0"/>
              <a:t>Click to edit Master title style</a:t>
            </a:r>
          </a:p>
        </p:txBody>
      </p:sp>
      <p:sp>
        <p:nvSpPr>
          <p:cNvPr id="5" name="Slide Number Placeholder 3">
            <a:extLst>
              <a:ext uri="{FF2B5EF4-FFF2-40B4-BE49-F238E27FC236}">
                <a16:creationId xmlns:a16="http://schemas.microsoft.com/office/drawing/2014/main" id="{4F40035F-2A02-4513-9D5D-B786F9FAAA26}"/>
              </a:ext>
            </a:extLst>
          </p:cNvPr>
          <p:cNvSpPr>
            <a:spLocks noGrp="1"/>
          </p:cNvSpPr>
          <p:nvPr>
            <p:ph type="sldNum" sz="quarter" idx="4"/>
          </p:nvPr>
        </p:nvSpPr>
        <p:spPr>
          <a:xfrm>
            <a:off x="-1534176" y="6555725"/>
            <a:ext cx="2057400" cy="365125"/>
          </a:xfrm>
          <a:prstGeom prst="rect">
            <a:avLst/>
          </a:prstGeom>
        </p:spPr>
        <p:txBody>
          <a:bodyPr vert="horz" lIns="91440" tIns="45720" rIns="91440" bIns="45720" rtlCol="0" anchor="ctr"/>
          <a:lstStyle>
            <a:lvl1pPr algn="r">
              <a:defRPr sz="1200" b="1">
                <a:solidFill>
                  <a:schemeClr val="bg1"/>
                </a:solidFill>
              </a:defRPr>
            </a:lvl1pPr>
          </a:lstStyle>
          <a:p>
            <a:fld id="{3680409A-9B87-4638-B35F-3C83DE798211}" type="slidenum">
              <a:rPr lang="en-US" smtClean="0"/>
              <a:pPr/>
              <a:t>‹#›</a:t>
            </a:fld>
            <a:endParaRPr lang="en-US" dirty="0"/>
          </a:p>
        </p:txBody>
      </p:sp>
    </p:spTree>
    <p:extLst>
      <p:ext uri="{BB962C8B-B14F-4D97-AF65-F5344CB8AC3E}">
        <p14:creationId xmlns:p14="http://schemas.microsoft.com/office/powerpoint/2010/main" val="2092362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Obj" preserve="1">
  <p:cSld name="Two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1" y="1600200"/>
            <a:ext cx="4191000" cy="4621678"/>
          </a:xfrm>
        </p:spPr>
        <p:txBody>
          <a:bodyPr lIns="274320" rIns="274320"/>
          <a:lstStyle>
            <a:lvl1pPr>
              <a:spcAft>
                <a:spcPts val="450"/>
              </a:spcAft>
              <a:defRPr sz="1800">
                <a:solidFill>
                  <a:schemeClr val="bg1">
                    <a:lumMod val="85000"/>
                    <a:lumOff val="15000"/>
                  </a:schemeClr>
                </a:solidFill>
              </a:defRPr>
            </a:lvl1pPr>
            <a:lvl2pPr marL="135445" indent="0">
              <a:spcAft>
                <a:spcPts val="450"/>
              </a:spcAft>
              <a:buNone/>
              <a:defRPr sz="1350">
                <a:solidFill>
                  <a:schemeClr val="bg1">
                    <a:lumMod val="85000"/>
                    <a:lumOff val="15000"/>
                  </a:schemeClr>
                </a:solidFill>
              </a:defRPr>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p:txBody>
      </p:sp>
      <p:sp>
        <p:nvSpPr>
          <p:cNvPr id="4" name="Content Placeholder 3"/>
          <p:cNvSpPr>
            <a:spLocks noGrp="1"/>
          </p:cNvSpPr>
          <p:nvPr>
            <p:ph sz="half" idx="2"/>
          </p:nvPr>
        </p:nvSpPr>
        <p:spPr>
          <a:xfrm>
            <a:off x="4563536" y="1600200"/>
            <a:ext cx="4351865" cy="4621678"/>
          </a:xfrm>
        </p:spPr>
        <p:txBody>
          <a:bodyPr lIns="274320" rIns="274320"/>
          <a:lstStyle>
            <a:lvl1pPr>
              <a:spcAft>
                <a:spcPts val="450"/>
              </a:spcAft>
              <a:defRPr sz="1800">
                <a:solidFill>
                  <a:schemeClr val="bg1">
                    <a:lumMod val="85000"/>
                    <a:lumOff val="15000"/>
                  </a:schemeClr>
                </a:solidFill>
              </a:defRPr>
            </a:lvl1pPr>
            <a:lvl2pPr marL="135445" indent="0">
              <a:spcAft>
                <a:spcPts val="450"/>
              </a:spcAft>
              <a:buNone/>
              <a:defRPr sz="1350">
                <a:solidFill>
                  <a:schemeClr val="bg1">
                    <a:lumMod val="85000"/>
                    <a:lumOff val="15000"/>
                  </a:schemeClr>
                </a:solidFill>
              </a:defRPr>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p:txBody>
      </p:sp>
      <p:sp>
        <p:nvSpPr>
          <p:cNvPr id="6" name="Slide Number Placeholder 3">
            <a:extLst>
              <a:ext uri="{FF2B5EF4-FFF2-40B4-BE49-F238E27FC236}">
                <a16:creationId xmlns:a16="http://schemas.microsoft.com/office/drawing/2014/main" id="{658D6F0A-1F30-41AE-9103-79BE1245A7E2}"/>
              </a:ext>
            </a:extLst>
          </p:cNvPr>
          <p:cNvSpPr>
            <a:spLocks noGrp="1"/>
          </p:cNvSpPr>
          <p:nvPr>
            <p:ph type="sldNum" sz="quarter" idx="4"/>
          </p:nvPr>
        </p:nvSpPr>
        <p:spPr>
          <a:xfrm>
            <a:off x="-1534176" y="6555725"/>
            <a:ext cx="2057400" cy="365125"/>
          </a:xfrm>
          <a:prstGeom prst="rect">
            <a:avLst/>
          </a:prstGeom>
        </p:spPr>
        <p:txBody>
          <a:bodyPr vert="horz" lIns="91440" tIns="45720" rIns="91440" bIns="45720" rtlCol="0" anchor="ctr"/>
          <a:lstStyle>
            <a:lvl1pPr algn="r">
              <a:defRPr sz="1200" b="1">
                <a:solidFill>
                  <a:schemeClr val="bg1"/>
                </a:solidFill>
              </a:defRPr>
            </a:lvl1pPr>
          </a:lstStyle>
          <a:p>
            <a:fld id="{3680409A-9B87-4638-B35F-3C83DE798211}" type="slidenum">
              <a:rPr lang="en-US" smtClean="0"/>
              <a:pPr/>
              <a:t>‹#›</a:t>
            </a:fld>
            <a:endParaRPr lang="en-US" dirty="0"/>
          </a:p>
        </p:txBody>
      </p:sp>
    </p:spTree>
    <p:extLst>
      <p:ext uri="{BB962C8B-B14F-4D97-AF65-F5344CB8AC3E}">
        <p14:creationId xmlns:p14="http://schemas.microsoft.com/office/powerpoint/2010/main" val="31661701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tiff"/><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tiff"/><Relationship Id="rId3" Type="http://schemas.openxmlformats.org/officeDocument/2006/relationships/slideLayout" Target="../slideLayouts/slideLayout5.xml"/><Relationship Id="rId7" Type="http://schemas.openxmlformats.org/officeDocument/2006/relationships/image" Target="../media/image4.jp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3.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2.tiff"/><Relationship Id="rId5" Type="http://schemas.openxmlformats.org/officeDocument/2006/relationships/theme" Target="../theme/theme3.xml"/><Relationship Id="rId4"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tiff"/><Relationship Id="rId4" Type="http://schemas.openxmlformats.org/officeDocument/2006/relationships/image" Target="../media/image1.jp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3.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2.tiff"/><Relationship Id="rId5" Type="http://schemas.openxmlformats.org/officeDocument/2006/relationships/image" Target="../media/image1.jpg"/><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6096000" cy="1143000"/>
          </a:xfrm>
          <a:prstGeom prst="rect">
            <a:avLst/>
          </a:prstGeom>
        </p:spPr>
        <p:txBody>
          <a:bodyPr vert="horz" lIns="91440" tIns="45720" rIns="91440" bIns="45720" rtlCol="0" anchor="ctr">
            <a:normAutofit/>
          </a:bodyPr>
          <a:lstStyle/>
          <a:p>
            <a:r>
              <a:rPr lang="en-US" dirty="0"/>
              <a:t>Click to edit Master title style</a:t>
            </a:r>
          </a:p>
        </p:txBody>
      </p:sp>
      <p:sp>
        <p:nvSpPr>
          <p:cNvPr id="5" name="Rounded Rectangle 4"/>
          <p:cNvSpPr/>
          <p:nvPr userDrawn="1"/>
        </p:nvSpPr>
        <p:spPr>
          <a:xfrm>
            <a:off x="6845300" y="6413500"/>
            <a:ext cx="1993900" cy="22225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6858000" y="360629"/>
            <a:ext cx="2152518" cy="8665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58000" y="6248400"/>
            <a:ext cx="1385147" cy="609600"/>
          </a:xfrm>
          <a:prstGeom prst="rect">
            <a:avLst/>
          </a:prstGeom>
        </p:spPr>
      </p:pic>
      <p:pic>
        <p:nvPicPr>
          <p:cNvPr id="8" name="Picture 2"/>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8074542" y="6065823"/>
            <a:ext cx="1203752" cy="1069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id="{FFA05D29-59FA-4021-B916-536122D1676F}"/>
              </a:ext>
            </a:extLst>
          </p:cNvPr>
          <p:cNvSpPr>
            <a:spLocks noGrp="1"/>
          </p:cNvSpPr>
          <p:nvPr>
            <p:ph type="sldNum" sz="quarter" idx="4"/>
          </p:nvPr>
        </p:nvSpPr>
        <p:spPr>
          <a:xfrm>
            <a:off x="-1534176" y="6555725"/>
            <a:ext cx="2057400" cy="365125"/>
          </a:xfrm>
          <a:prstGeom prst="rect">
            <a:avLst/>
          </a:prstGeom>
        </p:spPr>
        <p:txBody>
          <a:bodyPr vert="horz" lIns="91440" tIns="45720" rIns="91440" bIns="45720" rtlCol="0" anchor="ctr"/>
          <a:lstStyle>
            <a:lvl1pPr algn="r">
              <a:defRPr sz="1200" b="1">
                <a:solidFill>
                  <a:schemeClr val="tx1"/>
                </a:solidFill>
              </a:defRPr>
            </a:lvl1pPr>
          </a:lstStyle>
          <a:p>
            <a:fld id="{3680409A-9B87-4638-B35F-3C83DE798211}" type="slidenum">
              <a:rPr lang="en-US" smtClean="0"/>
              <a:pPr/>
              <a:t>‹#›</a:t>
            </a:fld>
            <a:endParaRPr lang="en-US" dirty="0"/>
          </a:p>
        </p:txBody>
      </p:sp>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 id="2147483682" r:id="rId2"/>
  </p:sldLayoutIdLst>
  <p:hf hdr="0" ftr="0" dt="0"/>
  <p:txStyles>
    <p:titleStyle>
      <a:lvl1pPr algn="l" defTabSz="342900" rtl="0" eaLnBrk="1" latinLnBrk="0" hangingPunct="1">
        <a:spcBef>
          <a:spcPct val="0"/>
        </a:spcBef>
        <a:buNone/>
        <a:defRPr sz="27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6858000" y="6382693"/>
            <a:ext cx="2152518" cy="47530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6858000" y="360629"/>
            <a:ext cx="2152518" cy="86650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 y="0"/>
            <a:ext cx="7333308" cy="991352"/>
          </a:xfrm>
          <a:prstGeom prst="rect">
            <a:avLst/>
          </a:prstGeom>
          <a:noFill/>
        </p:spPr>
        <p:txBody>
          <a:bodyPr vert="horz" lIns="274320" tIns="45720" rIns="91440" bIns="45720" rtlCol="0" anchor="ctr" anchorCtr="0">
            <a:noAutofit/>
          </a:bodyPr>
          <a:lstStyle/>
          <a:p>
            <a:r>
              <a:rPr lang="en-US" dirty="0"/>
              <a:t>Click to edit Master title style</a:t>
            </a:r>
          </a:p>
        </p:txBody>
      </p:sp>
      <p:sp>
        <p:nvSpPr>
          <p:cNvPr id="3" name="Text Placeholder 2"/>
          <p:cNvSpPr>
            <a:spLocks noGrp="1"/>
          </p:cNvSpPr>
          <p:nvPr>
            <p:ph type="body" idx="1"/>
          </p:nvPr>
        </p:nvSpPr>
        <p:spPr>
          <a:xfrm>
            <a:off x="1" y="1363133"/>
            <a:ext cx="8924509" cy="4834466"/>
          </a:xfrm>
          <a:prstGeom prst="rect">
            <a:avLst/>
          </a:prstGeom>
        </p:spPr>
        <p:txBody>
          <a:bodyPr vert="horz" lIns="274320" tIns="45720" rIns="274320" bIns="45720" rtlCol="0">
            <a:noAutofit/>
          </a:bodyPr>
          <a:lstStyle/>
          <a:p>
            <a:pPr lvl="0"/>
            <a:r>
              <a:rPr lang="en-US" dirty="0"/>
              <a:t>Click to edit Master text styles</a:t>
            </a:r>
          </a:p>
          <a:p>
            <a:pPr lvl="1"/>
            <a:r>
              <a:rPr lang="en-US" dirty="0"/>
              <a:t>Second level</a:t>
            </a:r>
          </a:p>
          <a:p>
            <a:pPr lvl="2"/>
            <a:r>
              <a:rPr lang="en-US" dirty="0"/>
              <a:t>Third level</a:t>
            </a:r>
          </a:p>
        </p:txBody>
      </p:sp>
      <p:pic>
        <p:nvPicPr>
          <p:cNvPr id="8" name="Picture 7"/>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6858000" y="6248400"/>
            <a:ext cx="1385147" cy="609600"/>
          </a:xfrm>
          <a:prstGeom prst="rect">
            <a:avLst/>
          </a:prstGeom>
        </p:spPr>
      </p:pic>
      <p:pic>
        <p:nvPicPr>
          <p:cNvPr id="9"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8074542" y="6065823"/>
            <a:ext cx="1203752" cy="1069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a:extLst>
              <a:ext uri="{FF2B5EF4-FFF2-40B4-BE49-F238E27FC236}">
                <a16:creationId xmlns:a16="http://schemas.microsoft.com/office/drawing/2014/main" id="{199C78D4-0FCD-4210-A66E-BFD0AF14A417}"/>
              </a:ext>
            </a:extLst>
          </p:cNvPr>
          <p:cNvSpPr>
            <a:spLocks noGrp="1"/>
          </p:cNvSpPr>
          <p:nvPr>
            <p:ph type="sldNum" sz="quarter" idx="4"/>
          </p:nvPr>
        </p:nvSpPr>
        <p:spPr>
          <a:xfrm>
            <a:off x="6953118" y="588327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0A6AFF-FA97-4462-B931-D791D2CE613C}" type="slidenum">
              <a:rPr lang="en-US" smtClean="0"/>
              <a:t>‹#›</a:t>
            </a:fld>
            <a:endParaRPr lang="en-US"/>
          </a:p>
        </p:txBody>
      </p:sp>
      <p:sp>
        <p:nvSpPr>
          <p:cNvPr id="12" name="Slide Number Placeholder 3">
            <a:extLst>
              <a:ext uri="{FF2B5EF4-FFF2-40B4-BE49-F238E27FC236}">
                <a16:creationId xmlns:a16="http://schemas.microsoft.com/office/drawing/2014/main" id="{016A0C5C-2F1F-427B-8B3D-4AA9A62C0CAB}"/>
              </a:ext>
            </a:extLst>
          </p:cNvPr>
          <p:cNvSpPr txBox="1">
            <a:spLocks/>
          </p:cNvSpPr>
          <p:nvPr userDrawn="1"/>
        </p:nvSpPr>
        <p:spPr>
          <a:xfrm>
            <a:off x="-1534176" y="6555725"/>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b="1"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680409A-9B87-4638-B35F-3C83DE798211}"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343433637"/>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Lst>
  <p:hf hdr="0" ftr="0" dt="0"/>
  <p:txStyles>
    <p:titleStyle>
      <a:lvl1pPr algn="l" defTabSz="342900" rtl="0" eaLnBrk="1" latinLnBrk="0" hangingPunct="1">
        <a:spcBef>
          <a:spcPct val="0"/>
        </a:spcBef>
        <a:buNone/>
        <a:defRPr sz="2000" b="1" kern="1200" cap="none" spc="150" baseline="0">
          <a:solidFill>
            <a:srgbClr val="002060"/>
          </a:solidFill>
          <a:latin typeface="Calibri"/>
          <a:ea typeface="+mj-ea"/>
          <a:cs typeface="+mj-cs"/>
        </a:defRPr>
      </a:lvl1pPr>
    </p:titleStyle>
    <p:bodyStyle>
      <a:lvl1pPr marL="0" indent="0" algn="l" defTabSz="342900" rtl="0" eaLnBrk="1" latinLnBrk="0" hangingPunct="1">
        <a:spcBef>
          <a:spcPct val="20000"/>
        </a:spcBef>
        <a:buFont typeface="Arial"/>
        <a:buNone/>
        <a:defRPr sz="2400" kern="1200">
          <a:solidFill>
            <a:srgbClr val="262626"/>
          </a:solidFill>
          <a:latin typeface="+mn-lt"/>
          <a:ea typeface="+mn-ea"/>
          <a:cs typeface="+mn-cs"/>
        </a:defRPr>
      </a:lvl1pPr>
      <a:lvl2pPr marL="349758" indent="-214313" algn="l" defTabSz="342900" rtl="0" eaLnBrk="1" latinLnBrk="0" hangingPunct="1">
        <a:spcBef>
          <a:spcPct val="20000"/>
        </a:spcBef>
        <a:buFont typeface="Arial"/>
        <a:buChar char="•"/>
        <a:defRPr sz="2100" kern="1200">
          <a:solidFill>
            <a:srgbClr val="262626"/>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rgbClr val="262626"/>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bg1"/>
          </a:solidFill>
          <a:latin typeface="Roboto Light"/>
          <a:ea typeface="+mn-ea"/>
          <a:cs typeface="+mn-cs"/>
        </a:defRPr>
      </a:lvl4pPr>
      <a:lvl5pPr marL="1543050" indent="-171450" algn="l" defTabSz="342900" rtl="0" eaLnBrk="1" latinLnBrk="0" hangingPunct="1">
        <a:spcBef>
          <a:spcPct val="20000"/>
        </a:spcBef>
        <a:buFont typeface="Arial"/>
        <a:buChar char="»"/>
        <a:defRPr sz="1500" kern="1200">
          <a:solidFill>
            <a:schemeClr val="bg1"/>
          </a:solidFill>
          <a:latin typeface="Roboto Ligh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0"/>
            <a:ext cx="7333308" cy="991352"/>
          </a:xfrm>
          <a:prstGeom prst="rect">
            <a:avLst/>
          </a:prstGeom>
          <a:solidFill>
            <a:srgbClr val="FFCC00">
              <a:alpha val="20000"/>
            </a:srgbClr>
          </a:solidFill>
        </p:spPr>
        <p:txBody>
          <a:bodyPr vert="horz" lIns="274320" tIns="45720" rIns="91440" bIns="45720" rtlCol="0" anchor="ctr" anchorCtr="0">
            <a:noAutofit/>
          </a:bodyPr>
          <a:lstStyle/>
          <a:p>
            <a:r>
              <a:rPr lang="en-US" dirty="0"/>
              <a:t>Click to edit Master title style</a:t>
            </a:r>
          </a:p>
        </p:txBody>
      </p:sp>
      <p:sp>
        <p:nvSpPr>
          <p:cNvPr id="3" name="Text Placeholder 2"/>
          <p:cNvSpPr>
            <a:spLocks noGrp="1"/>
          </p:cNvSpPr>
          <p:nvPr>
            <p:ph type="body" idx="1"/>
          </p:nvPr>
        </p:nvSpPr>
        <p:spPr>
          <a:xfrm>
            <a:off x="1" y="1363133"/>
            <a:ext cx="8924509" cy="4834466"/>
          </a:xfrm>
          <a:prstGeom prst="rect">
            <a:avLst/>
          </a:prstGeom>
        </p:spPr>
        <p:txBody>
          <a:bodyPr vert="horz" lIns="274320" tIns="45720" rIns="274320" bIns="45720" rtlCol="0">
            <a:noAutofit/>
          </a:bodyPr>
          <a:lstStyle/>
          <a:p>
            <a:pPr lvl="0"/>
            <a:r>
              <a:rPr lang="en-US" dirty="0"/>
              <a:t>Click to edit Master text styles</a:t>
            </a:r>
          </a:p>
          <a:p>
            <a:pPr lvl="1"/>
            <a:r>
              <a:rPr lang="en-US" dirty="0"/>
              <a:t>Second level</a:t>
            </a:r>
          </a:p>
          <a:p>
            <a:pPr lvl="2"/>
            <a:r>
              <a:rPr lang="en-US" dirty="0"/>
              <a:t>Third level</a:t>
            </a:r>
          </a:p>
        </p:txBody>
      </p:sp>
      <p:pic>
        <p:nvPicPr>
          <p:cNvPr id="8" name="Picture 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858000" y="6248400"/>
            <a:ext cx="1385147" cy="609600"/>
          </a:xfrm>
          <a:prstGeom prst="rect">
            <a:avLst/>
          </a:prstGeom>
        </p:spPr>
      </p:pic>
      <p:pic>
        <p:nvPicPr>
          <p:cNvPr id="9" name="Picture 2"/>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8074542" y="6065823"/>
            <a:ext cx="1203752" cy="1069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3">
            <a:extLst>
              <a:ext uri="{FF2B5EF4-FFF2-40B4-BE49-F238E27FC236}">
                <a16:creationId xmlns:a16="http://schemas.microsoft.com/office/drawing/2014/main" id="{E7290454-82E7-4AB6-BEA1-B93D1669AE16}"/>
              </a:ext>
            </a:extLst>
          </p:cNvPr>
          <p:cNvSpPr>
            <a:spLocks noGrp="1"/>
          </p:cNvSpPr>
          <p:nvPr>
            <p:ph type="sldNum" sz="quarter" idx="4"/>
          </p:nvPr>
        </p:nvSpPr>
        <p:spPr>
          <a:xfrm>
            <a:off x="-1534176" y="6555725"/>
            <a:ext cx="2057400" cy="365125"/>
          </a:xfrm>
          <a:prstGeom prst="rect">
            <a:avLst/>
          </a:prstGeom>
        </p:spPr>
        <p:txBody>
          <a:bodyPr vert="horz" lIns="91440" tIns="45720" rIns="91440" bIns="45720" rtlCol="0" anchor="ctr"/>
          <a:lstStyle>
            <a:lvl1pPr algn="r">
              <a:defRPr sz="1200" b="1">
                <a:solidFill>
                  <a:schemeClr val="bg1"/>
                </a:solidFill>
              </a:defRPr>
            </a:lvl1pPr>
          </a:lstStyle>
          <a:p>
            <a:fld id="{3680409A-9B87-4638-B35F-3C83DE798211}" type="slidenum">
              <a:rPr lang="en-US" smtClean="0"/>
              <a:pPr/>
              <a:t>‹#›</a:t>
            </a:fld>
            <a:endParaRPr lang="en-US" dirty="0"/>
          </a:p>
        </p:txBody>
      </p:sp>
    </p:spTree>
    <p:extLst>
      <p:ext uri="{BB962C8B-B14F-4D97-AF65-F5344CB8AC3E}">
        <p14:creationId xmlns:p14="http://schemas.microsoft.com/office/powerpoint/2010/main" val="1127784912"/>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hf hdr="0" ftr="0" dt="0"/>
  <p:txStyles>
    <p:titleStyle>
      <a:lvl1pPr algn="l" defTabSz="342900" rtl="0" eaLnBrk="1" latinLnBrk="0" hangingPunct="1">
        <a:spcBef>
          <a:spcPct val="0"/>
        </a:spcBef>
        <a:buNone/>
        <a:defRPr sz="2000" b="1" kern="1200" cap="none" spc="150" baseline="0">
          <a:solidFill>
            <a:srgbClr val="002060"/>
          </a:solidFill>
          <a:latin typeface="Calibri"/>
          <a:ea typeface="+mj-ea"/>
          <a:cs typeface="+mj-cs"/>
        </a:defRPr>
      </a:lvl1pPr>
    </p:titleStyle>
    <p:bodyStyle>
      <a:lvl1pPr marL="0" indent="0" algn="l" defTabSz="342900" rtl="0" eaLnBrk="1" latinLnBrk="0" hangingPunct="1">
        <a:spcBef>
          <a:spcPct val="20000"/>
        </a:spcBef>
        <a:buFont typeface="Arial"/>
        <a:buNone/>
        <a:defRPr sz="2400" kern="1200">
          <a:solidFill>
            <a:srgbClr val="262626"/>
          </a:solidFill>
          <a:latin typeface="+mn-lt"/>
          <a:ea typeface="+mn-ea"/>
          <a:cs typeface="+mn-cs"/>
        </a:defRPr>
      </a:lvl1pPr>
      <a:lvl2pPr marL="349758" indent="-214313" algn="l" defTabSz="342900" rtl="0" eaLnBrk="1" latinLnBrk="0" hangingPunct="1">
        <a:spcBef>
          <a:spcPct val="20000"/>
        </a:spcBef>
        <a:buFont typeface="Arial"/>
        <a:buChar char="•"/>
        <a:defRPr sz="2100" kern="1200">
          <a:solidFill>
            <a:srgbClr val="262626"/>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rgbClr val="262626"/>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bg1"/>
          </a:solidFill>
          <a:latin typeface="Roboto Light"/>
          <a:ea typeface="+mn-ea"/>
          <a:cs typeface="+mn-cs"/>
        </a:defRPr>
      </a:lvl4pPr>
      <a:lvl5pPr marL="1543050" indent="-171450" algn="l" defTabSz="342900" rtl="0" eaLnBrk="1" latinLnBrk="0" hangingPunct="1">
        <a:spcBef>
          <a:spcPct val="20000"/>
        </a:spcBef>
        <a:buFont typeface="Arial"/>
        <a:buChar char="»"/>
        <a:defRPr sz="1500" kern="1200">
          <a:solidFill>
            <a:schemeClr val="bg1"/>
          </a:solidFill>
          <a:latin typeface="Roboto Ligh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60960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5" name="Rounded Rectangle 4"/>
          <p:cNvSpPr/>
          <p:nvPr/>
        </p:nvSpPr>
        <p:spPr>
          <a:xfrm>
            <a:off x="6845300" y="6413500"/>
            <a:ext cx="1993900" cy="22225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p:nvSpPr>
        <p:spPr>
          <a:xfrm>
            <a:off x="6858000" y="360629"/>
            <a:ext cx="2152518" cy="8665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8000" y="6248400"/>
            <a:ext cx="1385147" cy="609600"/>
          </a:xfrm>
          <a:prstGeom prst="rect">
            <a:avLst/>
          </a:prstGeom>
        </p:spPr>
      </p:pic>
      <p:pic>
        <p:nvPicPr>
          <p:cNvPr id="8"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74542" y="6065823"/>
            <a:ext cx="1203752" cy="1069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Slide Number Placeholder 3">
            <a:extLst>
              <a:ext uri="{FF2B5EF4-FFF2-40B4-BE49-F238E27FC236}">
                <a16:creationId xmlns:a16="http://schemas.microsoft.com/office/drawing/2014/main" id="{40DE398B-53FD-4489-82BF-6FE2D0870CF6}"/>
              </a:ext>
            </a:extLst>
          </p:cNvPr>
          <p:cNvSpPr>
            <a:spLocks noGrp="1"/>
          </p:cNvSpPr>
          <p:nvPr>
            <p:ph type="sldNum" sz="quarter" idx="4"/>
          </p:nvPr>
        </p:nvSpPr>
        <p:spPr>
          <a:xfrm>
            <a:off x="-1534176" y="6555725"/>
            <a:ext cx="2057400" cy="365125"/>
          </a:xfrm>
          <a:prstGeom prst="rect">
            <a:avLst/>
          </a:prstGeom>
        </p:spPr>
        <p:txBody>
          <a:bodyPr vert="horz" lIns="91440" tIns="45720" rIns="91440" bIns="45720" rtlCol="0" anchor="ctr"/>
          <a:lstStyle>
            <a:lvl1pPr algn="r">
              <a:defRPr sz="1200" b="1">
                <a:solidFill>
                  <a:schemeClr val="tx1"/>
                </a:solidFill>
              </a:defRPr>
            </a:lvl1pPr>
          </a:lstStyle>
          <a:p>
            <a:fld id="{3680409A-9B87-4638-B35F-3C83DE798211}" type="slidenum">
              <a:rPr lang="en-US" smtClean="0"/>
              <a:pPr/>
              <a:t>‹#›</a:t>
            </a:fld>
            <a:endParaRPr lang="en-US" dirty="0"/>
          </a:p>
        </p:txBody>
      </p:sp>
    </p:spTree>
    <p:extLst>
      <p:ext uri="{BB962C8B-B14F-4D97-AF65-F5344CB8AC3E}">
        <p14:creationId xmlns:p14="http://schemas.microsoft.com/office/powerpoint/2010/main" val="3362955912"/>
      </p:ext>
    </p:extLst>
  </p:cSld>
  <p:clrMap bg1="lt1" tx1="dk1" bg2="lt2" tx2="dk2" accent1="accent1" accent2="accent2" accent3="accent3" accent4="accent4" accent5="accent5" accent6="accent6" hlink="hlink" folHlink="folHlink"/>
  <p:sldLayoutIdLst>
    <p:sldLayoutId id="2147483690" r:id="rId1"/>
    <p:sldLayoutId id="2147483691" r:id="rId2"/>
  </p:sldLayoutIdLst>
  <p:hf hdr="0" ftr="0" dt="0"/>
  <p:txStyles>
    <p:titleStyle>
      <a:lvl1pPr algn="l" defTabSz="342900" rtl="0" eaLnBrk="1" latinLnBrk="0" hangingPunct="1">
        <a:spcBef>
          <a:spcPct val="0"/>
        </a:spcBef>
        <a:buNone/>
        <a:defRPr sz="27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60960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5" name="Rounded Rectangle 4"/>
          <p:cNvSpPr/>
          <p:nvPr/>
        </p:nvSpPr>
        <p:spPr>
          <a:xfrm>
            <a:off x="6845300" y="6413500"/>
            <a:ext cx="1993900" cy="22225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p:nvSpPr>
        <p:spPr>
          <a:xfrm>
            <a:off x="6858000" y="360629"/>
            <a:ext cx="2152518" cy="86650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8000" y="6248400"/>
            <a:ext cx="1385147" cy="609600"/>
          </a:xfrm>
          <a:prstGeom prst="rect">
            <a:avLst/>
          </a:prstGeom>
        </p:spPr>
      </p:pic>
      <p:pic>
        <p:nvPicPr>
          <p:cNvPr id="8"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74542" y="6065823"/>
            <a:ext cx="1203752" cy="1069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3">
            <a:extLst>
              <a:ext uri="{FF2B5EF4-FFF2-40B4-BE49-F238E27FC236}">
                <a16:creationId xmlns:a16="http://schemas.microsoft.com/office/drawing/2014/main" id="{E56F10E6-C366-465F-BAAB-694C4ACDD968}"/>
              </a:ext>
            </a:extLst>
          </p:cNvPr>
          <p:cNvSpPr>
            <a:spLocks noGrp="1"/>
          </p:cNvSpPr>
          <p:nvPr>
            <p:ph type="sldNum" sz="quarter" idx="4"/>
          </p:nvPr>
        </p:nvSpPr>
        <p:spPr>
          <a:xfrm>
            <a:off x="-1534176" y="6555725"/>
            <a:ext cx="2057400" cy="365125"/>
          </a:xfrm>
          <a:prstGeom prst="rect">
            <a:avLst/>
          </a:prstGeom>
        </p:spPr>
        <p:txBody>
          <a:bodyPr vert="horz" lIns="91440" tIns="45720" rIns="91440" bIns="45720" rtlCol="0" anchor="ctr"/>
          <a:lstStyle>
            <a:lvl1pPr algn="r">
              <a:defRPr sz="1200" b="1">
                <a:solidFill>
                  <a:schemeClr val="tx1"/>
                </a:solidFill>
              </a:defRPr>
            </a:lvl1pPr>
          </a:lstStyle>
          <a:p>
            <a:fld id="{3680409A-9B87-4638-B35F-3C83DE798211}" type="slidenum">
              <a:rPr lang="en-US" smtClean="0"/>
              <a:pPr/>
              <a:t>‹#›</a:t>
            </a:fld>
            <a:endParaRPr lang="en-US" dirty="0"/>
          </a:p>
        </p:txBody>
      </p:sp>
    </p:spTree>
    <p:extLst>
      <p:ext uri="{BB962C8B-B14F-4D97-AF65-F5344CB8AC3E}">
        <p14:creationId xmlns:p14="http://schemas.microsoft.com/office/powerpoint/2010/main" val="3192098430"/>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Lst>
  <p:hf hdr="0" ftr="0" dt="0"/>
  <p:txStyles>
    <p:titleStyle>
      <a:lvl1pPr algn="l" defTabSz="342900" rtl="0" eaLnBrk="1" latinLnBrk="0" hangingPunct="1">
        <a:spcBef>
          <a:spcPct val="0"/>
        </a:spcBef>
        <a:buNone/>
        <a:defRPr sz="27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ctrTitle"/>
          </p:nvPr>
        </p:nvSpPr>
        <p:spPr>
          <a:xfrm>
            <a:off x="0" y="457200"/>
            <a:ext cx="9144000" cy="1545771"/>
          </a:xfrm>
        </p:spPr>
        <p:txBody>
          <a:bodyPr/>
          <a:lstStyle/>
          <a:p>
            <a:r>
              <a:rPr lang="en-US" sz="2400" cap="none" dirty="0"/>
              <a:t>Towards Automated Guidance For Helping Novices Design For Sustainable Additive Manufacturing And CNC Machining</a:t>
            </a:r>
            <a:br>
              <a:rPr lang="en-US" sz="3200" dirty="0"/>
            </a:br>
            <a:br>
              <a:rPr lang="en-US" sz="3200" dirty="0"/>
            </a:br>
            <a:endParaRPr lang="en-US" sz="2800" dirty="0"/>
          </a:p>
        </p:txBody>
      </p:sp>
      <p:sp>
        <p:nvSpPr>
          <p:cNvPr id="18" name="Subtitle 17"/>
          <p:cNvSpPr>
            <a:spLocks noGrp="1"/>
          </p:cNvSpPr>
          <p:nvPr>
            <p:ph type="subTitle" idx="1"/>
          </p:nvPr>
        </p:nvSpPr>
        <p:spPr>
          <a:xfrm>
            <a:off x="693942" y="1909403"/>
            <a:ext cx="5328558" cy="2632126"/>
          </a:xfrm>
        </p:spPr>
        <p:txBody>
          <a:bodyPr/>
          <a:lstStyle/>
          <a:p>
            <a:r>
              <a:rPr lang="en-US" sz="2400" cap="none" dirty="0" err="1"/>
              <a:t>Ruoyu</a:t>
            </a:r>
            <a:r>
              <a:rPr lang="en-US" sz="2400" cap="none" dirty="0"/>
              <a:t> Song</a:t>
            </a:r>
          </a:p>
          <a:p>
            <a:r>
              <a:rPr lang="en-US" sz="2400" cap="none" dirty="0"/>
              <a:t>PhD Proposal Presentation</a:t>
            </a:r>
            <a:endParaRPr lang="en-US" sz="2400" dirty="0"/>
          </a:p>
          <a:p>
            <a:r>
              <a:rPr lang="en-US" sz="2400" dirty="0"/>
              <a:t>4/12/2018</a:t>
            </a:r>
          </a:p>
        </p:txBody>
      </p:sp>
      <p:pic>
        <p:nvPicPr>
          <p:cNvPr id="2" name="Picture 1"/>
          <p:cNvPicPr>
            <a:picLocks noChangeAspect="1"/>
          </p:cNvPicPr>
          <p:nvPr/>
        </p:nvPicPr>
        <p:blipFill>
          <a:blip r:embed="rId3"/>
          <a:stretch>
            <a:fillRect/>
          </a:stretch>
        </p:blipFill>
        <p:spPr>
          <a:xfrm>
            <a:off x="3502500" y="2618658"/>
            <a:ext cx="2520000" cy="2709000"/>
          </a:xfrm>
          <a:prstGeom prst="rect">
            <a:avLst/>
          </a:prstGeom>
        </p:spPr>
      </p:pic>
      <p:pic>
        <p:nvPicPr>
          <p:cNvPr id="4" name="Picture 3"/>
          <p:cNvPicPr>
            <a:picLocks noChangeAspect="1"/>
          </p:cNvPicPr>
          <p:nvPr/>
        </p:nvPicPr>
        <p:blipFill>
          <a:blip r:embed="rId4"/>
          <a:stretch>
            <a:fillRect/>
          </a:stretch>
        </p:blipFill>
        <p:spPr>
          <a:xfrm>
            <a:off x="5983050" y="3225466"/>
            <a:ext cx="3009900" cy="2895600"/>
          </a:xfrm>
          <a:prstGeom prst="rect">
            <a:avLst/>
          </a:prstGeom>
        </p:spPr>
      </p:pic>
      <p:sp>
        <p:nvSpPr>
          <p:cNvPr id="6" name="Subtitle 17">
            <a:extLst>
              <a:ext uri="{FF2B5EF4-FFF2-40B4-BE49-F238E27FC236}">
                <a16:creationId xmlns:a16="http://schemas.microsoft.com/office/drawing/2014/main" id="{4846DB1C-FACA-4470-9B70-92D331DFCFA4}"/>
              </a:ext>
            </a:extLst>
          </p:cNvPr>
          <p:cNvSpPr txBox="1">
            <a:spLocks/>
          </p:cNvSpPr>
          <p:nvPr/>
        </p:nvSpPr>
        <p:spPr>
          <a:xfrm>
            <a:off x="693942" y="2002971"/>
            <a:ext cx="3279343" cy="906949"/>
          </a:xfrm>
          <a:prstGeom prst="rect">
            <a:avLst/>
          </a:prstGeom>
        </p:spPr>
        <p:txBody>
          <a:bodyPr vert="horz" lIns="274320" tIns="45720" rIns="274320" bIns="45720" rtlCol="0">
            <a:noAutofit/>
          </a:bodyPr>
          <a:lstStyle>
            <a:lvl1pPr marL="0" indent="0" algn="l" defTabSz="342900" rtl="0" eaLnBrk="1" latinLnBrk="0" hangingPunct="1">
              <a:lnSpc>
                <a:spcPts val="2100"/>
              </a:lnSpc>
              <a:spcBef>
                <a:spcPct val="20000"/>
              </a:spcBef>
              <a:buFont typeface="Arial"/>
              <a:buNone/>
              <a:defRPr sz="1800" i="0" kern="1200" cap="all" spc="300" baseline="0">
                <a:solidFill>
                  <a:srgbClr val="002060"/>
                </a:solidFill>
                <a:latin typeface="+mn-lt"/>
                <a:ea typeface="+mn-ea"/>
                <a:cs typeface="+mn-cs"/>
              </a:defRPr>
            </a:lvl1pPr>
            <a:lvl2pPr marL="342900" indent="0" algn="ctr" defTabSz="342900" rtl="0" eaLnBrk="1" latinLnBrk="0" hangingPunct="1">
              <a:spcBef>
                <a:spcPct val="20000"/>
              </a:spcBef>
              <a:buFont typeface="Arial"/>
              <a:buNone/>
              <a:defRPr sz="2100" kern="1200">
                <a:solidFill>
                  <a:schemeClr val="tx1">
                    <a:tint val="75000"/>
                  </a:schemeClr>
                </a:solidFill>
                <a:latin typeface="+mn-lt"/>
                <a:ea typeface="+mn-ea"/>
                <a:cs typeface="+mn-cs"/>
              </a:defRPr>
            </a:lvl2pPr>
            <a:lvl3pPr marL="685800" indent="0" algn="ctr" defTabSz="342900" rtl="0" eaLnBrk="1" latinLnBrk="0" hangingPunct="1">
              <a:spcBef>
                <a:spcPct val="20000"/>
              </a:spcBef>
              <a:buFont typeface="Arial"/>
              <a:buNone/>
              <a:defRPr sz="1800" kern="1200">
                <a:solidFill>
                  <a:schemeClr val="tx1">
                    <a:tint val="75000"/>
                  </a:schemeClr>
                </a:solidFill>
                <a:latin typeface="+mn-lt"/>
                <a:ea typeface="+mn-ea"/>
                <a:cs typeface="+mn-cs"/>
              </a:defRPr>
            </a:lvl3pPr>
            <a:lvl4pPr marL="1028700" indent="0" algn="ctr" defTabSz="342900" rtl="0" eaLnBrk="1" latinLnBrk="0" hangingPunct="1">
              <a:spcBef>
                <a:spcPct val="20000"/>
              </a:spcBef>
              <a:buFont typeface="Arial"/>
              <a:buNone/>
              <a:defRPr sz="1500" kern="1200">
                <a:solidFill>
                  <a:schemeClr val="tx1">
                    <a:tint val="75000"/>
                  </a:schemeClr>
                </a:solidFill>
                <a:latin typeface="Roboto Light"/>
                <a:ea typeface="+mn-ea"/>
                <a:cs typeface="+mn-cs"/>
              </a:defRPr>
            </a:lvl4pPr>
            <a:lvl5pPr marL="1371600" indent="0" algn="ctr" defTabSz="342900" rtl="0" eaLnBrk="1" latinLnBrk="0" hangingPunct="1">
              <a:spcBef>
                <a:spcPct val="20000"/>
              </a:spcBef>
              <a:buFont typeface="Arial"/>
              <a:buNone/>
              <a:defRPr sz="1500" kern="1200">
                <a:solidFill>
                  <a:schemeClr val="tx1">
                    <a:tint val="75000"/>
                  </a:schemeClr>
                </a:solidFill>
                <a:latin typeface="Roboto Light"/>
                <a:ea typeface="+mn-ea"/>
                <a:cs typeface="+mn-cs"/>
              </a:defRPr>
            </a:lvl5pPr>
            <a:lvl6pPr marL="17145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6pPr>
            <a:lvl7pPr marL="20574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7pPr>
            <a:lvl8pPr marL="24003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8pPr>
            <a:lvl9pPr marL="27432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9pPr>
          </a:lstStyle>
          <a:p>
            <a:endParaRPr lang="en-US" sz="2400" dirty="0"/>
          </a:p>
        </p:txBody>
      </p:sp>
    </p:spTree>
    <p:extLst>
      <p:ext uri="{BB962C8B-B14F-4D97-AF65-F5344CB8AC3E}">
        <p14:creationId xmlns:p14="http://schemas.microsoft.com/office/powerpoint/2010/main" val="1982245443"/>
      </p:ext>
    </p:extLst>
  </p:cSld>
  <p:clrMapOvr>
    <a:masterClrMapping/>
  </p:clrMapOvr>
  <mc:AlternateContent xmlns:mc="http://schemas.openxmlformats.org/markup-compatibility/2006" xmlns:p14="http://schemas.microsoft.com/office/powerpoint/2010/main">
    <mc:Choice Requires="p14">
      <p:transition spd="slow" p14:dur="2000" advTm="2834"/>
    </mc:Choice>
    <mc:Fallback xmlns="">
      <p:transition spd="slow" advTm="283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B20D7-6015-45CB-B726-B7008456F16F}"/>
              </a:ext>
            </a:extLst>
          </p:cNvPr>
          <p:cNvSpPr>
            <a:spLocks noGrp="1"/>
          </p:cNvSpPr>
          <p:nvPr>
            <p:ph idx="1"/>
          </p:nvPr>
        </p:nvSpPr>
        <p:spPr>
          <a:xfrm>
            <a:off x="26295" y="1133055"/>
            <a:ext cx="9143999" cy="4749800"/>
          </a:xfrm>
        </p:spPr>
        <p:txBody>
          <a:bodyPr/>
          <a:lstStyle/>
          <a:p>
            <a:pPr marL="285750" indent="-285750">
              <a:buFont typeface="Arial" panose="020B0604020202020204" pitchFamily="34" charset="0"/>
              <a:buChar char="•"/>
            </a:pPr>
            <a:r>
              <a:rPr lang="en-US" dirty="0"/>
              <a:t>For SM, the energy consumption results over 99% of the environmental impact [16].</a:t>
            </a:r>
          </a:p>
          <a:p>
            <a:pPr marL="635508" lvl="1" indent="-285750">
              <a:buFont typeface="Arial" panose="020B0604020202020204" pitchFamily="34" charset="0"/>
              <a:buChar char="•"/>
            </a:pPr>
            <a:r>
              <a:rPr lang="en-US" dirty="0"/>
              <a:t>Two energy consumption sources [17]</a:t>
            </a:r>
          </a:p>
          <a:p>
            <a:pPr marL="1143000" lvl="2" indent="-285750">
              <a:buFont typeface="Arial" panose="020B0604020202020204" pitchFamily="34" charset="0"/>
              <a:buChar char="•"/>
            </a:pPr>
            <a:r>
              <a:rPr lang="en-US" dirty="0"/>
              <a:t>energy of auxiliary machine movements </a:t>
            </a:r>
          </a:p>
          <a:p>
            <a:pPr marL="1143000" lvl="2" indent="-285750">
              <a:buFont typeface="Arial" panose="020B0604020202020204" pitchFamily="34" charset="0"/>
              <a:buChar char="•"/>
            </a:pPr>
            <a:r>
              <a:rPr lang="en-US" dirty="0"/>
              <a:t>intrinsic process movements. </a:t>
            </a:r>
          </a:p>
          <a:p>
            <a:pPr marL="285750" indent="-285750">
              <a:buFont typeface="Arial" panose="020B0604020202020204" pitchFamily="34" charset="0"/>
              <a:buChar char="•"/>
            </a:pPr>
            <a:r>
              <a:rPr lang="en-US" dirty="0"/>
              <a:t>For AM, most studies focused on energy use [20-24].</a:t>
            </a:r>
          </a:p>
          <a:p>
            <a:pPr marL="635508" lvl="1" indent="-285750">
              <a:buFont typeface="Arial" panose="020B0604020202020204" pitchFamily="34" charset="0"/>
              <a:buChar char="•"/>
            </a:pPr>
            <a:r>
              <a:rPr lang="en-US" dirty="0"/>
              <a:t>Manufacturers could reduce energy consumption for small production volumes [22].</a:t>
            </a:r>
          </a:p>
          <a:p>
            <a:pPr marL="635508" lvl="1" indent="-285750">
              <a:buFont typeface="Arial" panose="020B0604020202020204" pitchFamily="34" charset="0"/>
              <a:buChar char="•"/>
            </a:pPr>
            <a:r>
              <a:rPr lang="en-US" dirty="0"/>
              <a:t>Faludi et al. found that the sustainability of AM depends primarily on the utilization, and then on the specific machines [24]. </a:t>
            </a:r>
          </a:p>
          <a:p>
            <a:pPr marL="285750" indent="-285750">
              <a:buFont typeface="Arial" panose="020B0604020202020204" pitchFamily="34" charset="0"/>
              <a:buChar char="•"/>
            </a:pPr>
            <a:r>
              <a:rPr lang="en-US" dirty="0"/>
              <a:t>For AM and SM, energy consumption estimation methods were developed [16,18-19,25-26].</a:t>
            </a:r>
          </a:p>
          <a:p>
            <a:pPr marL="285750" indent="-2857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991352"/>
          </a:xfrm>
        </p:spPr>
        <p:txBody>
          <a:bodyPr/>
          <a:lstStyle/>
          <a:p>
            <a:r>
              <a:rPr lang="en-US" dirty="0"/>
              <a:t>Environmental impacts of CAM</a:t>
            </a:r>
          </a:p>
        </p:txBody>
      </p:sp>
      <p:grpSp>
        <p:nvGrpSpPr>
          <p:cNvPr id="4" name="Group 3">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5"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9"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0"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1"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L</a:t>
                </a:r>
                <a:r>
                  <a:rPr lang="en-US" altLang="zh-CN" sz="1400" b="1" dirty="0">
                    <a:solidFill>
                      <a:schemeClr val="bg1"/>
                    </a:solidFill>
                    <a:latin typeface="Raleway"/>
                    <a:ea typeface="Raleway"/>
                    <a:cs typeface="Raleway"/>
                    <a:sym typeface="Raleway"/>
                  </a:rPr>
                  <a:t>iterature Review</a:t>
                </a:r>
                <a:endParaRPr lang="en-US" sz="1400" b="1" dirty="0">
                  <a:solidFill>
                    <a:schemeClr val="bg1"/>
                  </a:solidFill>
                  <a:latin typeface="Raleway"/>
                  <a:ea typeface="Raleway"/>
                  <a:cs typeface="Raleway"/>
                  <a:sym typeface="Raleway"/>
                </a:endParaRPr>
              </a:p>
            </p:txBody>
          </p:sp>
        </p:grpSp>
        <p:sp>
          <p:nvSpPr>
            <p:cNvPr id="6"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Tasks</a:t>
              </a:r>
            </a:p>
          </p:txBody>
        </p:sp>
        <p:sp>
          <p:nvSpPr>
            <p:cNvPr id="7"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8"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Tree>
    <p:extLst>
      <p:ext uri="{BB962C8B-B14F-4D97-AF65-F5344CB8AC3E}">
        <p14:creationId xmlns:p14="http://schemas.microsoft.com/office/powerpoint/2010/main" val="602377575"/>
      </p:ext>
    </p:extLst>
  </p:cSld>
  <p:clrMapOvr>
    <a:masterClrMapping/>
  </p:clrMapOvr>
  <mc:AlternateContent xmlns:mc="http://schemas.openxmlformats.org/markup-compatibility/2006" xmlns:p14="http://schemas.microsoft.com/office/powerpoint/2010/main">
    <mc:Choice Requires="p14">
      <p:transition spd="slow" p14:dur="2000" advTm="37387"/>
    </mc:Choice>
    <mc:Fallback xmlns="">
      <p:transition spd="slow" advTm="3738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B20D7-6015-45CB-B726-B7008456F16F}"/>
              </a:ext>
            </a:extLst>
          </p:cNvPr>
          <p:cNvSpPr>
            <a:spLocks noGrp="1"/>
          </p:cNvSpPr>
          <p:nvPr>
            <p:ph idx="1"/>
          </p:nvPr>
        </p:nvSpPr>
        <p:spPr>
          <a:xfrm>
            <a:off x="26295" y="1155900"/>
            <a:ext cx="9143999" cy="4749800"/>
          </a:xfrm>
        </p:spPr>
        <p:txBody>
          <a:bodyPr/>
          <a:lstStyle/>
          <a:p>
            <a:pPr marL="285750" indent="-285750">
              <a:buFont typeface="Arial" panose="020B0604020202020204" pitchFamily="34" charset="0"/>
              <a:buChar char="•"/>
            </a:pPr>
            <a:r>
              <a:rPr lang="en-US" dirty="0"/>
              <a:t>Fabrication failures could have significant impacts of the total building costs. </a:t>
            </a:r>
          </a:p>
          <a:p>
            <a:pPr marL="635508" lvl="1" indent="-285750">
              <a:buFont typeface="Arial" panose="020B0604020202020204" pitchFamily="34" charset="0"/>
              <a:buChar char="•"/>
            </a:pPr>
            <a:r>
              <a:rPr lang="en-US" dirty="0"/>
              <a:t>The scrap production in conventional machining ranges from 10% to 60% </a:t>
            </a:r>
            <a:r>
              <a:rPr lang="en-US" dirty="0">
                <a:solidFill>
                  <a:schemeClr val="bg1"/>
                </a:solidFill>
              </a:rPr>
              <a:t>[27]</a:t>
            </a:r>
          </a:p>
          <a:p>
            <a:pPr marL="285750" indent="-285750">
              <a:buFont typeface="Arial" panose="020B0604020202020204" pitchFamily="34" charset="0"/>
              <a:buChar char="•"/>
            </a:pPr>
            <a:endParaRPr lang="en-US" dirty="0"/>
          </a:p>
          <a:p>
            <a:pPr marL="635508" lvl="1" indent="-2857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991352"/>
          </a:xfrm>
        </p:spPr>
        <p:txBody>
          <a:bodyPr/>
          <a:lstStyle/>
          <a:p>
            <a:r>
              <a:rPr lang="en-US" dirty="0"/>
              <a:t>Fabrication failures of subtractive manufacturing</a:t>
            </a:r>
          </a:p>
        </p:txBody>
      </p:sp>
      <p:sp>
        <p:nvSpPr>
          <p:cNvPr id="7" name="TextBox 6">
            <a:extLst>
              <a:ext uri="{FF2B5EF4-FFF2-40B4-BE49-F238E27FC236}">
                <a16:creationId xmlns:a16="http://schemas.microsoft.com/office/drawing/2014/main" id="{80010176-3DF6-4413-B313-AE7BC646BEA2}"/>
              </a:ext>
            </a:extLst>
          </p:cNvPr>
          <p:cNvSpPr txBox="1"/>
          <p:nvPr/>
        </p:nvSpPr>
        <p:spPr>
          <a:xfrm>
            <a:off x="3067901" y="5204735"/>
            <a:ext cx="3060786" cy="369332"/>
          </a:xfrm>
          <a:prstGeom prst="rect">
            <a:avLst/>
          </a:prstGeom>
          <a:noFill/>
        </p:spPr>
        <p:txBody>
          <a:bodyPr wrap="square" rtlCol="0">
            <a:spAutoFit/>
          </a:bodyPr>
          <a:lstStyle/>
          <a:p>
            <a:r>
              <a:rPr lang="en-US" dirty="0">
                <a:solidFill>
                  <a:schemeClr val="bg1"/>
                </a:solidFill>
              </a:rPr>
              <a:t>Histogram of failure mode [28]</a:t>
            </a:r>
          </a:p>
        </p:txBody>
      </p:sp>
      <p:grpSp>
        <p:nvGrpSpPr>
          <p:cNvPr id="8" name="Group 7">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9"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13"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4"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5"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L</a:t>
                </a:r>
                <a:r>
                  <a:rPr lang="en-US" altLang="zh-CN" sz="1400" b="1" dirty="0">
                    <a:solidFill>
                      <a:schemeClr val="bg1"/>
                    </a:solidFill>
                    <a:latin typeface="Raleway"/>
                    <a:ea typeface="Raleway"/>
                    <a:cs typeface="Raleway"/>
                    <a:sym typeface="Raleway"/>
                  </a:rPr>
                  <a:t>iterature Review</a:t>
                </a:r>
                <a:endParaRPr lang="en-US" sz="1400" b="1" dirty="0">
                  <a:solidFill>
                    <a:schemeClr val="bg1"/>
                  </a:solidFill>
                  <a:latin typeface="Raleway"/>
                  <a:ea typeface="Raleway"/>
                  <a:cs typeface="Raleway"/>
                  <a:sym typeface="Raleway"/>
                </a:endParaRPr>
              </a:p>
            </p:txBody>
          </p:sp>
        </p:grpSp>
        <p:sp>
          <p:nvSpPr>
            <p:cNvPr id="10"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Tasks</a:t>
              </a:r>
            </a:p>
          </p:txBody>
        </p:sp>
        <p:sp>
          <p:nvSpPr>
            <p:cNvPr id="11"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12"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pic>
        <p:nvPicPr>
          <p:cNvPr id="16" name="Picture 15">
            <a:extLst>
              <a:ext uri="{FF2B5EF4-FFF2-40B4-BE49-F238E27FC236}">
                <a16:creationId xmlns:a16="http://schemas.microsoft.com/office/drawing/2014/main" id="{C82B46C4-B867-420D-AE94-4374B228A1DB}"/>
              </a:ext>
            </a:extLst>
          </p:cNvPr>
          <p:cNvPicPr>
            <a:picLocks noChangeAspect="1"/>
          </p:cNvPicPr>
          <p:nvPr/>
        </p:nvPicPr>
        <p:blipFill>
          <a:blip r:embed="rId3"/>
          <a:stretch>
            <a:fillRect/>
          </a:stretch>
        </p:blipFill>
        <p:spPr>
          <a:xfrm>
            <a:off x="1060631" y="2200280"/>
            <a:ext cx="6659439" cy="2952350"/>
          </a:xfrm>
          <a:prstGeom prst="rect">
            <a:avLst/>
          </a:prstGeom>
        </p:spPr>
      </p:pic>
    </p:spTree>
    <p:extLst>
      <p:ext uri="{BB962C8B-B14F-4D97-AF65-F5344CB8AC3E}">
        <p14:creationId xmlns:p14="http://schemas.microsoft.com/office/powerpoint/2010/main" val="1357617049"/>
      </p:ext>
    </p:extLst>
  </p:cSld>
  <p:clrMapOvr>
    <a:masterClrMapping/>
  </p:clrMapOvr>
  <mc:AlternateContent xmlns:mc="http://schemas.openxmlformats.org/markup-compatibility/2006" xmlns:p14="http://schemas.microsoft.com/office/powerpoint/2010/main">
    <mc:Choice Requires="p14">
      <p:transition spd="slow" p14:dur="2000" advTm="9207"/>
    </mc:Choice>
    <mc:Fallback xmlns="">
      <p:transition spd="slow" advTm="920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B20D7-6015-45CB-B726-B7008456F16F}"/>
              </a:ext>
            </a:extLst>
          </p:cNvPr>
          <p:cNvSpPr>
            <a:spLocks noGrp="1"/>
          </p:cNvSpPr>
          <p:nvPr>
            <p:ph idx="1"/>
          </p:nvPr>
        </p:nvSpPr>
        <p:spPr>
          <a:xfrm>
            <a:off x="1" y="1413933"/>
            <a:ext cx="9143999" cy="4749800"/>
          </a:xfrm>
        </p:spPr>
        <p:txBody>
          <a:bodyPr/>
          <a:lstStyle/>
          <a:p>
            <a:pPr marL="285750" indent="-285750">
              <a:buFont typeface="Arial" panose="020B0604020202020204" pitchFamily="34" charset="0"/>
              <a:buChar char="•"/>
            </a:pPr>
            <a:r>
              <a:rPr lang="en-US" dirty="0"/>
              <a:t>Few studies have looked at the potential material consumption and build failure under </a:t>
            </a:r>
            <a:r>
              <a:rPr lang="en-US" b="1" dirty="0"/>
              <a:t>consumer operating conditions</a:t>
            </a:r>
            <a:r>
              <a:rPr lang="en-US" dirty="0"/>
              <a:t>. </a:t>
            </a:r>
          </a:p>
          <a:p>
            <a:pPr marL="285750" indent="-285750">
              <a:buFont typeface="Arial" panose="020B0604020202020204" pitchFamily="34" charset="0"/>
              <a:buChar char="•"/>
            </a:pPr>
            <a:r>
              <a:rPr lang="en-US" dirty="0"/>
              <a:t>The actual material waste of 3D printing is larger than that predicted by studies using ideal operating conditions without human or printer error [30]. </a:t>
            </a:r>
          </a:p>
          <a:p>
            <a:pPr marL="285750" indent="-285750">
              <a:buFont typeface="Arial" panose="020B0604020202020204" pitchFamily="34" charset="0"/>
              <a:buChar char="•"/>
            </a:pPr>
            <a:r>
              <a:rPr lang="en-US" dirty="0"/>
              <a:t>Some studies investigated the influence of design and processing parameters on AM. [31-33].</a:t>
            </a:r>
          </a:p>
          <a:p>
            <a:pPr marL="285750" indent="-285750">
              <a:buFont typeface="Arial" panose="020B0604020202020204" pitchFamily="34" charset="0"/>
              <a:buChar char="•"/>
            </a:pPr>
            <a:r>
              <a:rPr lang="en-US" dirty="0"/>
              <a:t>Guides are available to identify and resolve issues of 3D printers [34-36].</a:t>
            </a:r>
          </a:p>
        </p:txBody>
      </p:sp>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991352"/>
          </a:xfrm>
        </p:spPr>
        <p:txBody>
          <a:bodyPr/>
          <a:lstStyle/>
          <a:p>
            <a:r>
              <a:rPr lang="en-US" dirty="0"/>
              <a:t>Fabrication failures of additive manufacturing</a:t>
            </a:r>
          </a:p>
        </p:txBody>
      </p:sp>
      <p:grpSp>
        <p:nvGrpSpPr>
          <p:cNvPr id="4" name="Group 3">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5"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9"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0"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1"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L</a:t>
                </a:r>
                <a:r>
                  <a:rPr lang="en-US" altLang="zh-CN" sz="1400" b="1" dirty="0">
                    <a:solidFill>
                      <a:schemeClr val="bg1"/>
                    </a:solidFill>
                    <a:latin typeface="Raleway"/>
                    <a:ea typeface="Raleway"/>
                    <a:cs typeface="Raleway"/>
                    <a:sym typeface="Raleway"/>
                  </a:rPr>
                  <a:t>iterature Review</a:t>
                </a:r>
                <a:endParaRPr lang="en-US" sz="1400" b="1" dirty="0">
                  <a:solidFill>
                    <a:schemeClr val="bg1"/>
                  </a:solidFill>
                  <a:latin typeface="Raleway"/>
                  <a:ea typeface="Raleway"/>
                  <a:cs typeface="Raleway"/>
                  <a:sym typeface="Raleway"/>
                </a:endParaRPr>
              </a:p>
            </p:txBody>
          </p:sp>
        </p:grpSp>
        <p:sp>
          <p:nvSpPr>
            <p:cNvPr id="6"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Tasks</a:t>
              </a:r>
            </a:p>
          </p:txBody>
        </p:sp>
        <p:sp>
          <p:nvSpPr>
            <p:cNvPr id="7"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8"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Tree>
    <p:extLst>
      <p:ext uri="{BB962C8B-B14F-4D97-AF65-F5344CB8AC3E}">
        <p14:creationId xmlns:p14="http://schemas.microsoft.com/office/powerpoint/2010/main" val="2158518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B20D7-6015-45CB-B726-B7008456F16F}"/>
              </a:ext>
            </a:extLst>
          </p:cNvPr>
          <p:cNvSpPr>
            <a:spLocks noGrp="1"/>
          </p:cNvSpPr>
          <p:nvPr>
            <p:ph idx="1"/>
          </p:nvPr>
        </p:nvSpPr>
        <p:spPr>
          <a:xfrm>
            <a:off x="1" y="1413933"/>
            <a:ext cx="9143999" cy="4749800"/>
          </a:xfrm>
        </p:spPr>
        <p:txBody>
          <a:bodyPr/>
          <a:lstStyle/>
          <a:p>
            <a:pPr marL="285750" indent="-285750">
              <a:spcBef>
                <a:spcPts val="1000"/>
              </a:spcBef>
              <a:spcAft>
                <a:spcPts val="1000"/>
              </a:spcAft>
              <a:buFont typeface="Arial" panose="020B0604020202020204" pitchFamily="34" charset="0"/>
              <a:buChar char="•"/>
            </a:pPr>
            <a:r>
              <a:rPr lang="en-US" dirty="0"/>
              <a:t>Increasing number of novice engineering designers can access to AM. However, they do not have knowledge of the AM processes and </a:t>
            </a:r>
            <a:r>
              <a:rPr lang="en-US" dirty="0" err="1"/>
              <a:t>DfAM</a:t>
            </a:r>
            <a:r>
              <a:rPr lang="en-US" dirty="0"/>
              <a:t>. </a:t>
            </a:r>
          </a:p>
          <a:p>
            <a:pPr marL="285750" indent="-285750">
              <a:spcBef>
                <a:spcPts val="1000"/>
              </a:spcBef>
              <a:spcAft>
                <a:spcPts val="1000"/>
              </a:spcAft>
              <a:buFont typeface="Arial" panose="020B0604020202020204" pitchFamily="34" charset="0"/>
              <a:buChar char="•"/>
            </a:pPr>
            <a:r>
              <a:rPr lang="en-US" dirty="0"/>
              <a:t>Booth et al. found that useful </a:t>
            </a:r>
            <a:r>
              <a:rPr lang="en-US" dirty="0" err="1"/>
              <a:t>DfAM</a:t>
            </a:r>
            <a:r>
              <a:rPr lang="en-US" dirty="0"/>
              <a:t> guidelines were proposed, but few of them were written in a way that is accessible to novice users [15]. </a:t>
            </a:r>
          </a:p>
          <a:p>
            <a:pPr marL="635508" lvl="1" indent="-285750">
              <a:spcBef>
                <a:spcPts val="1000"/>
              </a:spcBef>
              <a:spcAft>
                <a:spcPts val="1000"/>
              </a:spcAft>
              <a:buFont typeface="Arial" panose="020B0604020202020204" pitchFamily="34" charset="0"/>
              <a:buChar char="•"/>
            </a:pPr>
            <a:r>
              <a:rPr lang="en-US" dirty="0"/>
              <a:t>Provided a visual </a:t>
            </a:r>
            <a:r>
              <a:rPr lang="en-US" dirty="0" err="1"/>
              <a:t>DfAM</a:t>
            </a:r>
            <a:r>
              <a:rPr lang="en-US" dirty="0"/>
              <a:t> worksheet for novice and intermittent users. </a:t>
            </a:r>
          </a:p>
          <a:p>
            <a:pPr marL="635508" lvl="1" indent="-285750">
              <a:spcBef>
                <a:spcPts val="1000"/>
              </a:spcBef>
              <a:spcAft>
                <a:spcPts val="1000"/>
              </a:spcAft>
              <a:buFont typeface="Arial" panose="020B0604020202020204" pitchFamily="34" charset="0"/>
              <a:buChar char="•"/>
            </a:pPr>
            <a:r>
              <a:rPr lang="en-US" dirty="0"/>
              <a:t>In a high-volume  3D printing facility which serves the entire Purdue University campus, introducing this worksheet decreased the failure rate by 81.7%. </a:t>
            </a:r>
          </a:p>
        </p:txBody>
      </p:sp>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991352"/>
          </a:xfrm>
        </p:spPr>
        <p:txBody>
          <a:bodyPr/>
          <a:lstStyle/>
          <a:p>
            <a:r>
              <a:rPr lang="en-US" dirty="0"/>
              <a:t>Most </a:t>
            </a:r>
            <a:r>
              <a:rPr lang="en-US" dirty="0" err="1"/>
              <a:t>DfAM</a:t>
            </a:r>
            <a:r>
              <a:rPr lang="en-US" dirty="0"/>
              <a:t> guidelines are not for novices</a:t>
            </a:r>
          </a:p>
        </p:txBody>
      </p:sp>
      <p:grpSp>
        <p:nvGrpSpPr>
          <p:cNvPr id="4" name="Group 3">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5"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9"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0"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1"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L</a:t>
                </a:r>
                <a:r>
                  <a:rPr lang="en-US" altLang="zh-CN" sz="1400" b="1" dirty="0">
                    <a:solidFill>
                      <a:schemeClr val="bg1"/>
                    </a:solidFill>
                    <a:latin typeface="Raleway"/>
                    <a:ea typeface="Raleway"/>
                    <a:cs typeface="Raleway"/>
                    <a:sym typeface="Raleway"/>
                  </a:rPr>
                  <a:t>iterature Review</a:t>
                </a:r>
                <a:endParaRPr lang="en-US" sz="1400" b="1" dirty="0">
                  <a:solidFill>
                    <a:schemeClr val="bg1"/>
                  </a:solidFill>
                  <a:latin typeface="Raleway"/>
                  <a:ea typeface="Raleway"/>
                  <a:cs typeface="Raleway"/>
                  <a:sym typeface="Raleway"/>
                </a:endParaRPr>
              </a:p>
            </p:txBody>
          </p:sp>
        </p:grpSp>
        <p:sp>
          <p:nvSpPr>
            <p:cNvPr id="6"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Tasks</a:t>
              </a:r>
            </a:p>
          </p:txBody>
        </p:sp>
        <p:sp>
          <p:nvSpPr>
            <p:cNvPr id="7"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8"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Tree>
    <p:extLst>
      <p:ext uri="{BB962C8B-B14F-4D97-AF65-F5344CB8AC3E}">
        <p14:creationId xmlns:p14="http://schemas.microsoft.com/office/powerpoint/2010/main" val="828688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B20D7-6015-45CB-B726-B7008456F16F}"/>
              </a:ext>
            </a:extLst>
          </p:cNvPr>
          <p:cNvSpPr>
            <a:spLocks noGrp="1"/>
          </p:cNvSpPr>
          <p:nvPr>
            <p:ph idx="1"/>
          </p:nvPr>
        </p:nvSpPr>
        <p:spPr>
          <a:xfrm>
            <a:off x="1" y="1115987"/>
            <a:ext cx="9143999" cy="4749800"/>
          </a:xfrm>
        </p:spPr>
        <p:txBody>
          <a:bodyPr/>
          <a:lstStyle/>
          <a:p>
            <a:pPr marL="285750" indent="-285750">
              <a:buFont typeface="Arial" panose="020B0604020202020204" pitchFamily="34" charset="0"/>
              <a:buChar char="•"/>
            </a:pPr>
            <a:r>
              <a:rPr lang="en-US" dirty="0" err="1"/>
              <a:t>Denkena</a:t>
            </a:r>
            <a:r>
              <a:rPr lang="en-US" dirty="0"/>
              <a:t> et al. highlighted the </a:t>
            </a:r>
            <a:r>
              <a:rPr lang="en-US" b="1" dirty="0"/>
              <a:t>knowledge and collaboration gap</a:t>
            </a:r>
            <a:r>
              <a:rPr lang="en-US" dirty="0"/>
              <a:t> between designers and manufacturers, and the </a:t>
            </a:r>
            <a:r>
              <a:rPr lang="en-US" b="1" dirty="0"/>
              <a:t>lack of appropriate software tools </a:t>
            </a:r>
            <a:r>
              <a:rPr lang="en-US" dirty="0"/>
              <a:t>to support this collaboration [37]. </a:t>
            </a:r>
            <a:r>
              <a:rPr lang="en-US" b="1" dirty="0"/>
              <a:t>A systematic feedback system </a:t>
            </a:r>
            <a:r>
              <a:rPr lang="en-US" dirty="0"/>
              <a:t>could improve the product manufacturability [38]. </a:t>
            </a:r>
          </a:p>
          <a:p>
            <a:pPr marL="285750" indent="-285750">
              <a:buFont typeface="Arial" panose="020B0604020202020204" pitchFamily="34" charset="0"/>
              <a:buChar char="•"/>
            </a:pPr>
            <a:r>
              <a:rPr lang="en-US" dirty="0"/>
              <a:t>The use of </a:t>
            </a:r>
            <a:r>
              <a:rPr lang="en-US" b="1" dirty="0"/>
              <a:t>annotated models</a:t>
            </a:r>
            <a:r>
              <a:rPr lang="en-US" dirty="0"/>
              <a:t> is a valuable approach to improve design intent communication. Graphic user interfaces that are </a:t>
            </a:r>
            <a:r>
              <a:rPr lang="en-US" b="1" dirty="0"/>
              <a:t>customized to expertise </a:t>
            </a:r>
            <a:r>
              <a:rPr lang="en-US" dirty="0"/>
              <a:t>increase the accessibility of information [41]. </a:t>
            </a:r>
          </a:p>
          <a:p>
            <a:pPr marL="285750" indent="-285750">
              <a:buFont typeface="Arial" panose="020B0604020202020204" pitchFamily="34" charset="0"/>
              <a:buChar char="•"/>
            </a:pPr>
            <a:r>
              <a:rPr lang="en-US" dirty="0"/>
              <a:t>For SM, approaches are developed to close the knowledge gap between manufacturer and designer [38-40]. </a:t>
            </a:r>
          </a:p>
          <a:p>
            <a:pPr marL="285750" indent="-285750">
              <a:buFont typeface="Arial" panose="020B0604020202020204" pitchFamily="34" charset="0"/>
              <a:buChar char="•"/>
            </a:pPr>
            <a:r>
              <a:rPr lang="en-US" dirty="0"/>
              <a:t>For AM, automated </a:t>
            </a:r>
            <a:r>
              <a:rPr lang="en-US" dirty="0" err="1"/>
              <a:t>DfAM</a:t>
            </a:r>
            <a:r>
              <a:rPr lang="en-US" dirty="0"/>
              <a:t> methodologies are developed [42-46].</a:t>
            </a:r>
          </a:p>
          <a:p>
            <a:pPr marL="285750" indent="-285750">
              <a:buFont typeface="Arial" panose="020B0604020202020204" pitchFamily="34" charset="0"/>
              <a:buChar char="•"/>
            </a:pPr>
            <a:r>
              <a:rPr lang="en-US" dirty="0"/>
              <a:t>Yang and Zhao concluded that </a:t>
            </a:r>
            <a:r>
              <a:rPr lang="en-US" dirty="0" err="1"/>
              <a:t>DfAM</a:t>
            </a:r>
            <a:r>
              <a:rPr lang="en-US" dirty="0"/>
              <a:t> research rarely considered manufacturability improvement [47].</a:t>
            </a:r>
          </a:p>
          <a:p>
            <a:pPr marL="285750" indent="-285750">
              <a:buFont typeface="Arial" panose="020B0604020202020204" pitchFamily="34" charset="0"/>
              <a:buChar char="•"/>
            </a:pPr>
            <a:endParaRPr lang="en-US" dirty="0"/>
          </a:p>
          <a:p>
            <a:pPr marL="635508" lvl="1" indent="-2857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991352"/>
          </a:xfrm>
        </p:spPr>
        <p:txBody>
          <a:bodyPr/>
          <a:lstStyle/>
          <a:p>
            <a:r>
              <a:rPr lang="en-US" dirty="0"/>
              <a:t>Automated DFM Approaches and Methodologies for CAM</a:t>
            </a:r>
          </a:p>
        </p:txBody>
      </p:sp>
      <p:grpSp>
        <p:nvGrpSpPr>
          <p:cNvPr id="4" name="Group 3">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5"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9"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0"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1"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L</a:t>
                </a:r>
                <a:r>
                  <a:rPr lang="en-US" altLang="zh-CN" sz="1400" b="1" dirty="0">
                    <a:solidFill>
                      <a:schemeClr val="bg1"/>
                    </a:solidFill>
                    <a:latin typeface="Raleway"/>
                    <a:ea typeface="Raleway"/>
                    <a:cs typeface="Raleway"/>
                    <a:sym typeface="Raleway"/>
                  </a:rPr>
                  <a:t>iterature Review</a:t>
                </a:r>
                <a:endParaRPr lang="en-US" sz="1400" b="1" dirty="0">
                  <a:solidFill>
                    <a:schemeClr val="bg1"/>
                  </a:solidFill>
                  <a:latin typeface="Raleway"/>
                  <a:ea typeface="Raleway"/>
                  <a:cs typeface="Raleway"/>
                  <a:sym typeface="Raleway"/>
                </a:endParaRPr>
              </a:p>
            </p:txBody>
          </p:sp>
        </p:grpSp>
        <p:sp>
          <p:nvSpPr>
            <p:cNvPr id="6"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Tasks</a:t>
              </a:r>
            </a:p>
          </p:txBody>
        </p:sp>
        <p:sp>
          <p:nvSpPr>
            <p:cNvPr id="7"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8"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Tree>
    <p:extLst>
      <p:ext uri="{BB962C8B-B14F-4D97-AF65-F5344CB8AC3E}">
        <p14:creationId xmlns:p14="http://schemas.microsoft.com/office/powerpoint/2010/main" val="2830065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B20D7-6015-45CB-B726-B7008456F16F}"/>
              </a:ext>
            </a:extLst>
          </p:cNvPr>
          <p:cNvSpPr>
            <a:spLocks noGrp="1"/>
          </p:cNvSpPr>
          <p:nvPr>
            <p:ph idx="1"/>
          </p:nvPr>
        </p:nvSpPr>
        <p:spPr/>
        <p:txBody>
          <a:bodyPr/>
          <a:lstStyle/>
          <a:p>
            <a:pPr marL="285750" indent="-285750">
              <a:buFont typeface="Arial" panose="020B0604020202020204" pitchFamily="34" charset="0"/>
              <a:buChar char="•"/>
            </a:pPr>
            <a:r>
              <a:rPr lang="en-US" sz="2200" dirty="0"/>
              <a:t>The goal of this research is to assist novice engineering designers to make design decisions to reduce environmental impacts of CAM technologies. </a:t>
            </a:r>
          </a:p>
          <a:p>
            <a:pPr marL="285750" indent="-285750">
              <a:buFont typeface="Arial" panose="020B0604020202020204" pitchFamily="34" charset="0"/>
              <a:buChar char="•"/>
            </a:pPr>
            <a:r>
              <a:rPr lang="en-US" sz="2200" dirty="0"/>
              <a:t>Three main tasks will be done to achieve the research goal:</a:t>
            </a:r>
          </a:p>
          <a:p>
            <a:pPr marL="635508" lvl="1" indent="-285750">
              <a:buFont typeface="Arial" panose="020B0604020202020204" pitchFamily="34" charset="0"/>
              <a:buChar char="•"/>
            </a:pPr>
            <a:r>
              <a:rPr lang="en-US" sz="1800" dirty="0"/>
              <a:t>Task 1: Collect data related to feedback of CAM technologies</a:t>
            </a:r>
          </a:p>
          <a:p>
            <a:pPr marL="635508" lvl="1" indent="-285750">
              <a:buFont typeface="Arial" panose="020B0604020202020204" pitchFamily="34" charset="0"/>
              <a:buChar char="•"/>
            </a:pPr>
            <a:r>
              <a:rPr lang="en-US" sz="1800" dirty="0"/>
              <a:t>Task 2: Process collected data to improve feedback contents and strategies for novices</a:t>
            </a:r>
          </a:p>
          <a:p>
            <a:pPr marL="635508" lvl="1" indent="-285750">
              <a:buFont typeface="Arial" panose="020B0604020202020204" pitchFamily="34" charset="0"/>
              <a:buChar char="•"/>
            </a:pPr>
            <a:r>
              <a:rPr lang="en-US" sz="1800" dirty="0"/>
              <a:t>Task 3: Validate the feedback using software prototype</a:t>
            </a:r>
          </a:p>
        </p:txBody>
      </p:sp>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991352"/>
          </a:xfrm>
        </p:spPr>
        <p:txBody>
          <a:bodyPr/>
          <a:lstStyle/>
          <a:p>
            <a:r>
              <a:rPr lang="en-US" dirty="0"/>
              <a:t>Research Tasks</a:t>
            </a:r>
          </a:p>
        </p:txBody>
      </p:sp>
      <p:grpSp>
        <p:nvGrpSpPr>
          <p:cNvPr id="4" name="Group 3">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5"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9"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0"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1"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6"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Research Tasks</a:t>
              </a:r>
            </a:p>
          </p:txBody>
        </p:sp>
        <p:sp>
          <p:nvSpPr>
            <p:cNvPr id="7"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8"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Tree>
    <p:extLst>
      <p:ext uri="{BB962C8B-B14F-4D97-AF65-F5344CB8AC3E}">
        <p14:creationId xmlns:p14="http://schemas.microsoft.com/office/powerpoint/2010/main" val="3770309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991352"/>
          </a:xfrm>
        </p:spPr>
        <p:txBody>
          <a:bodyPr/>
          <a:lstStyle/>
          <a:p>
            <a:r>
              <a:rPr lang="en-US" dirty="0"/>
              <a:t>Research Roadmap</a:t>
            </a:r>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2541" y="1234626"/>
            <a:ext cx="8872538" cy="4595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5"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9"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0"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1"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6"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Research Tasks</a:t>
              </a:r>
            </a:p>
          </p:txBody>
        </p:sp>
        <p:sp>
          <p:nvSpPr>
            <p:cNvPr id="7"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8"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
        <p:nvSpPr>
          <p:cNvPr id="2" name="TextBox 1">
            <a:extLst>
              <a:ext uri="{FF2B5EF4-FFF2-40B4-BE49-F238E27FC236}">
                <a16:creationId xmlns:a16="http://schemas.microsoft.com/office/drawing/2014/main" id="{19A61865-58B6-435E-B806-F5078167679B}"/>
              </a:ext>
            </a:extLst>
          </p:cNvPr>
          <p:cNvSpPr txBox="1"/>
          <p:nvPr/>
        </p:nvSpPr>
        <p:spPr>
          <a:xfrm>
            <a:off x="1797269" y="1629103"/>
            <a:ext cx="210207" cy="369332"/>
          </a:xfrm>
          <a:prstGeom prst="rect">
            <a:avLst/>
          </a:prstGeom>
          <a:solidFill>
            <a:schemeClr val="tx1"/>
          </a:solidFill>
          <a:ln>
            <a:noFill/>
          </a:ln>
        </p:spPr>
        <p:txBody>
          <a:bodyPr wrap="square" rtlCol="0">
            <a:spAutoFit/>
          </a:bodyPr>
          <a:lstStyle/>
          <a:p>
            <a:endParaRPr lang="en-US" dirty="0"/>
          </a:p>
        </p:txBody>
      </p:sp>
    </p:spTree>
    <p:extLst>
      <p:ext uri="{BB962C8B-B14F-4D97-AF65-F5344CB8AC3E}">
        <p14:creationId xmlns:p14="http://schemas.microsoft.com/office/powerpoint/2010/main" val="2488244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B20D7-6015-45CB-B726-B7008456F16F}"/>
              </a:ext>
            </a:extLst>
          </p:cNvPr>
          <p:cNvSpPr>
            <a:spLocks noGrp="1"/>
          </p:cNvSpPr>
          <p:nvPr>
            <p:ph idx="1"/>
          </p:nvPr>
        </p:nvSpPr>
        <p:spPr/>
        <p:txBody>
          <a:bodyPr/>
          <a:lstStyle/>
          <a:p>
            <a:pPr marL="285750" indent="-285750">
              <a:buFont typeface="Arial" panose="020B0604020202020204" pitchFamily="34" charset="0"/>
              <a:buChar char="•"/>
            </a:pPr>
            <a:r>
              <a:rPr lang="en-US" dirty="0"/>
              <a:t>Aims:</a:t>
            </a:r>
          </a:p>
          <a:p>
            <a:r>
              <a:rPr lang="en-US" dirty="0"/>
              <a:t>	Existing feedback content and strategies will be identified from literature review and benchmarking study. Feedback-related data will be collected from observations in the university makerspaces and interviews of designers and machinists. </a:t>
            </a:r>
          </a:p>
          <a:p>
            <a:pPr marL="285750" indent="-285750">
              <a:buFont typeface="Arial" panose="020B0604020202020204" pitchFamily="34" charset="0"/>
              <a:buChar char="•"/>
            </a:pPr>
            <a:r>
              <a:rPr lang="en-US" dirty="0"/>
              <a:t>Four sub-tasks will be done</a:t>
            </a:r>
          </a:p>
          <a:p>
            <a:pPr marL="635508" lvl="1" indent="-285750">
              <a:buFont typeface="Arial" panose="020B0604020202020204" pitchFamily="34" charset="0"/>
              <a:buChar char="•"/>
            </a:pPr>
            <a:r>
              <a:rPr lang="en-US" dirty="0"/>
              <a:t>Sub-Task 1.1: Literature review and benchmarking studies</a:t>
            </a:r>
          </a:p>
          <a:p>
            <a:pPr marL="635508" lvl="1" indent="-285750">
              <a:buFont typeface="Arial" panose="020B0604020202020204" pitchFamily="34" charset="0"/>
              <a:buChar char="•"/>
            </a:pPr>
            <a:r>
              <a:rPr lang="en-US" dirty="0"/>
              <a:t>Sub-Task 1.2: Interviews of designers and machinists for CNC machining</a:t>
            </a:r>
          </a:p>
          <a:p>
            <a:pPr marL="635508" lvl="1" indent="-285750">
              <a:buFont typeface="Arial" panose="020B0604020202020204" pitchFamily="34" charset="0"/>
              <a:buChar char="•"/>
            </a:pPr>
            <a:r>
              <a:rPr lang="en-US" dirty="0"/>
              <a:t>Sub-Task 1.3: Observations in the university machining mall</a:t>
            </a:r>
          </a:p>
          <a:p>
            <a:pPr marL="635508" lvl="1" indent="-285750">
              <a:buFont typeface="Arial" panose="020B0604020202020204" pitchFamily="34" charset="0"/>
              <a:buChar char="•"/>
            </a:pPr>
            <a:r>
              <a:rPr lang="en-US" dirty="0"/>
              <a:t>Sub-Task 1.4: Data collection in the university makerspace for FDM</a:t>
            </a:r>
          </a:p>
          <a:p>
            <a:pPr marL="635508" lvl="1" indent="-2857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991352"/>
          </a:xfrm>
        </p:spPr>
        <p:txBody>
          <a:bodyPr/>
          <a:lstStyle/>
          <a:p>
            <a:r>
              <a:rPr lang="en-US" dirty="0"/>
              <a:t>Task 1: Collect data related to feedback of CAM technologies</a:t>
            </a:r>
          </a:p>
        </p:txBody>
      </p:sp>
      <p:grpSp>
        <p:nvGrpSpPr>
          <p:cNvPr id="4" name="Group 3">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5"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9"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0"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1"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6"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Research Tasks</a:t>
              </a:r>
            </a:p>
          </p:txBody>
        </p:sp>
        <p:sp>
          <p:nvSpPr>
            <p:cNvPr id="7"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8"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Tree>
    <p:extLst>
      <p:ext uri="{BB962C8B-B14F-4D97-AF65-F5344CB8AC3E}">
        <p14:creationId xmlns:p14="http://schemas.microsoft.com/office/powerpoint/2010/main" val="3311023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B20D7-6015-45CB-B726-B7008456F16F}"/>
              </a:ext>
            </a:extLst>
          </p:cNvPr>
          <p:cNvSpPr>
            <a:spLocks noGrp="1"/>
          </p:cNvSpPr>
          <p:nvPr>
            <p:ph idx="1"/>
          </p:nvPr>
        </p:nvSpPr>
        <p:spPr/>
        <p:txBody>
          <a:bodyPr/>
          <a:lstStyle/>
          <a:p>
            <a:pPr marL="285750" indent="-285750">
              <a:buFont typeface="Arial" panose="020B0604020202020204" pitchFamily="34" charset="0"/>
              <a:buChar char="•"/>
            </a:pPr>
            <a:r>
              <a:rPr lang="en-US" dirty="0"/>
              <a:t>Research question:</a:t>
            </a:r>
          </a:p>
          <a:p>
            <a:pPr marL="635508" lvl="1" indent="-285750">
              <a:buFont typeface="Arial" panose="020B0604020202020204" pitchFamily="34" charset="0"/>
              <a:buChar char="•"/>
            </a:pPr>
            <a:r>
              <a:rPr lang="en-US" sz="1600" dirty="0"/>
              <a:t>What are the existing feedback content?</a:t>
            </a:r>
          </a:p>
          <a:p>
            <a:pPr marL="635508" lvl="1" indent="-285750">
              <a:buFont typeface="Arial" panose="020B0604020202020204" pitchFamily="34" charset="0"/>
              <a:buChar char="•"/>
            </a:pPr>
            <a:r>
              <a:rPr lang="en-US" sz="1600" dirty="0"/>
              <a:t>What are the existing feedback strategies?</a:t>
            </a:r>
          </a:p>
          <a:p>
            <a:pPr marL="285750" indent="-285750">
              <a:buFont typeface="Arial" panose="020B0604020202020204" pitchFamily="34" charset="0"/>
              <a:buChar char="•"/>
            </a:pPr>
            <a:r>
              <a:rPr lang="en-US" dirty="0"/>
              <a:t>Methodology:</a:t>
            </a:r>
          </a:p>
          <a:p>
            <a:pPr marL="635508" lvl="1" indent="-285750">
              <a:buFont typeface="Arial" panose="020B0604020202020204" pitchFamily="34" charset="0"/>
              <a:buChar char="•"/>
            </a:pPr>
            <a:r>
              <a:rPr lang="en-US" sz="1600" dirty="0"/>
              <a:t>The existing feedback content including DFM guidelines and design suggestions will be identified from literatures.</a:t>
            </a:r>
          </a:p>
          <a:p>
            <a:pPr marL="635508" lvl="1" indent="-285750">
              <a:buFont typeface="Arial" panose="020B0604020202020204" pitchFamily="34" charset="0"/>
              <a:buChar char="•"/>
            </a:pPr>
            <a:r>
              <a:rPr lang="en-US" sz="1600" dirty="0"/>
              <a:t>Benchmarking studies will be done on available software (</a:t>
            </a:r>
            <a:r>
              <a:rPr lang="en-US" sz="1600" dirty="0" err="1"/>
              <a:t>Xometry</a:t>
            </a:r>
            <a:r>
              <a:rPr lang="en-US" sz="1600" dirty="0"/>
              <a:t>, </a:t>
            </a:r>
            <a:r>
              <a:rPr lang="en-US" sz="1600" dirty="0" err="1"/>
              <a:t>DFMXpress</a:t>
            </a:r>
            <a:r>
              <a:rPr lang="en-US" sz="1600" dirty="0"/>
              <a:t>, etc.)</a:t>
            </a:r>
          </a:p>
        </p:txBody>
      </p:sp>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991352"/>
          </a:xfrm>
        </p:spPr>
        <p:txBody>
          <a:bodyPr/>
          <a:lstStyle/>
          <a:p>
            <a:r>
              <a:rPr lang="en-US" dirty="0"/>
              <a:t>S</a:t>
            </a:r>
            <a:r>
              <a:rPr lang="en-US" altLang="zh-CN" dirty="0"/>
              <a:t>ub-</a:t>
            </a:r>
            <a:r>
              <a:rPr lang="en-US" dirty="0"/>
              <a:t>Task 1.1: Literature review and benchmarking studies</a:t>
            </a:r>
          </a:p>
        </p:txBody>
      </p:sp>
      <p:grpSp>
        <p:nvGrpSpPr>
          <p:cNvPr id="4" name="Group 3">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5"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9"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0"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1"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6"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Research Tasks</a:t>
              </a:r>
            </a:p>
          </p:txBody>
        </p:sp>
        <p:sp>
          <p:nvSpPr>
            <p:cNvPr id="7"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8"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Tree>
    <p:extLst>
      <p:ext uri="{BB962C8B-B14F-4D97-AF65-F5344CB8AC3E}">
        <p14:creationId xmlns:p14="http://schemas.microsoft.com/office/powerpoint/2010/main" val="1041183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B20D7-6015-45CB-B726-B7008456F16F}"/>
              </a:ext>
            </a:extLst>
          </p:cNvPr>
          <p:cNvSpPr>
            <a:spLocks noGrp="1"/>
          </p:cNvSpPr>
          <p:nvPr>
            <p:ph idx="1"/>
          </p:nvPr>
        </p:nvSpPr>
        <p:spPr>
          <a:xfrm>
            <a:off x="1" y="887841"/>
            <a:ext cx="8873067" cy="4749800"/>
          </a:xfrm>
        </p:spPr>
        <p:txBody>
          <a:bodyPr/>
          <a:lstStyle/>
          <a:p>
            <a:pPr marL="285750" indent="-285750">
              <a:buFont typeface="Arial" panose="020B0604020202020204" pitchFamily="34" charset="0"/>
              <a:buChar char="•"/>
            </a:pPr>
            <a:r>
              <a:rPr lang="en-US" dirty="0"/>
              <a:t>Existing DFM guidelines for both machining and FDM are summarized from literature</a:t>
            </a:r>
          </a:p>
          <a:p>
            <a:pPr marL="635508" lvl="1" indent="-285750">
              <a:buFont typeface="Arial" panose="020B0604020202020204" pitchFamily="34" charset="0"/>
              <a:buChar char="•"/>
            </a:pPr>
            <a:r>
              <a:rPr lang="en-US" dirty="0"/>
              <a:t>DFM guidelines for machining</a:t>
            </a:r>
          </a:p>
          <a:p>
            <a:pPr marL="1143000" lvl="2" indent="-285750">
              <a:buFont typeface="Arial" panose="020B0604020202020204" pitchFamily="34" charset="0"/>
              <a:buChar char="•"/>
            </a:pPr>
            <a:r>
              <a:rPr lang="en-US" dirty="0"/>
              <a:t>General guidelines</a:t>
            </a:r>
          </a:p>
          <a:p>
            <a:pPr marL="1143000" lvl="2" indent="-285750">
              <a:buFont typeface="Arial" panose="020B0604020202020204" pitchFamily="34" charset="0"/>
              <a:buChar char="•"/>
            </a:pPr>
            <a:r>
              <a:rPr lang="en-US" dirty="0"/>
              <a:t>Guidelines for drilling, milling, reaming, boring, </a:t>
            </a:r>
            <a:r>
              <a:rPr lang="en-US" dirty="0" err="1"/>
              <a:t>planing</a:t>
            </a:r>
            <a:r>
              <a:rPr lang="en-US" dirty="0"/>
              <a:t>, shaping and slotting</a:t>
            </a:r>
          </a:p>
          <a:p>
            <a:pPr marL="635508" lvl="1" indent="-285750">
              <a:buFont typeface="Arial" panose="020B0604020202020204" pitchFamily="34" charset="0"/>
              <a:buChar char="•"/>
            </a:pPr>
            <a:r>
              <a:rPr lang="en-US" dirty="0"/>
              <a:t>DFM guidelines for fused </a:t>
            </a:r>
            <a:r>
              <a:rPr lang="en-US" dirty="0" err="1"/>
              <a:t>feposition</a:t>
            </a:r>
            <a:r>
              <a:rPr lang="en-US" dirty="0"/>
              <a:t> modeling</a:t>
            </a:r>
          </a:p>
          <a:p>
            <a:pPr marL="635508" lvl="1" indent="-2857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991352"/>
          </a:xfrm>
        </p:spPr>
        <p:txBody>
          <a:bodyPr/>
          <a:lstStyle/>
          <a:p>
            <a:r>
              <a:rPr lang="en-US" dirty="0"/>
              <a:t>Current Progress: DFM guidelines</a:t>
            </a:r>
          </a:p>
        </p:txBody>
      </p:sp>
      <p:grpSp>
        <p:nvGrpSpPr>
          <p:cNvPr id="4" name="Group 3">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5"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9"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0"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1"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6"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Research Tasks</a:t>
              </a:r>
            </a:p>
          </p:txBody>
        </p:sp>
        <p:sp>
          <p:nvSpPr>
            <p:cNvPr id="7"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8"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Tree>
    <p:extLst>
      <p:ext uri="{BB962C8B-B14F-4D97-AF65-F5344CB8AC3E}">
        <p14:creationId xmlns:p14="http://schemas.microsoft.com/office/powerpoint/2010/main" val="1211791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991352"/>
          </a:xfrm>
        </p:spPr>
        <p:txBody>
          <a:bodyPr/>
          <a:lstStyle/>
          <a:p>
            <a:r>
              <a:rPr lang="en-US" dirty="0"/>
              <a:t>Manufacturing activities significantly influence the environment. </a:t>
            </a:r>
          </a:p>
        </p:txBody>
      </p:sp>
      <p:graphicFrame>
        <p:nvGraphicFramePr>
          <p:cNvPr id="7" name="Content Placeholder 6">
            <a:extLst>
              <a:ext uri="{FF2B5EF4-FFF2-40B4-BE49-F238E27FC236}">
                <a16:creationId xmlns:a16="http://schemas.microsoft.com/office/drawing/2014/main" id="{5D88E84B-8A65-4B09-BD7A-43156A700E00}"/>
              </a:ext>
            </a:extLst>
          </p:cNvPr>
          <p:cNvGraphicFramePr>
            <a:graphicFrameLocks noGrp="1"/>
          </p:cNvGraphicFramePr>
          <p:nvPr>
            <p:ph idx="1"/>
            <p:extLst>
              <p:ext uri="{D42A27DB-BD31-4B8C-83A1-F6EECF244321}">
                <p14:modId xmlns:p14="http://schemas.microsoft.com/office/powerpoint/2010/main" val="2605795647"/>
              </p:ext>
            </p:extLst>
          </p:nvPr>
        </p:nvGraphicFramePr>
        <p:xfrm>
          <a:off x="1019502" y="1381704"/>
          <a:ext cx="3085967" cy="21347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653FDB8D-1C59-4E9A-8071-6D044439208A}"/>
              </a:ext>
            </a:extLst>
          </p:cNvPr>
          <p:cNvGraphicFramePr/>
          <p:nvPr>
            <p:extLst>
              <p:ext uri="{D42A27DB-BD31-4B8C-83A1-F6EECF244321}">
                <p14:modId xmlns:p14="http://schemas.microsoft.com/office/powerpoint/2010/main" val="1425757597"/>
              </p:ext>
            </p:extLst>
          </p:nvPr>
        </p:nvGraphicFramePr>
        <p:xfrm>
          <a:off x="4425821" y="1414462"/>
          <a:ext cx="3318587" cy="210197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B6D015E8-8D5E-47F7-8A71-ABEC71E5A5F9}"/>
              </a:ext>
            </a:extLst>
          </p:cNvPr>
          <p:cNvGraphicFramePr/>
          <p:nvPr>
            <p:extLst>
              <p:ext uri="{D42A27DB-BD31-4B8C-83A1-F6EECF244321}">
                <p14:modId xmlns:p14="http://schemas.microsoft.com/office/powerpoint/2010/main" val="340983821"/>
              </p:ext>
            </p:extLst>
          </p:nvPr>
        </p:nvGraphicFramePr>
        <p:xfrm>
          <a:off x="635108" y="3729747"/>
          <a:ext cx="4173840" cy="219710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hart 14">
            <a:extLst>
              <a:ext uri="{FF2B5EF4-FFF2-40B4-BE49-F238E27FC236}">
                <a16:creationId xmlns:a16="http://schemas.microsoft.com/office/drawing/2014/main" id="{D0A636C2-B213-4FF0-B01B-1F0B13086CE3}"/>
              </a:ext>
            </a:extLst>
          </p:cNvPr>
          <p:cNvGraphicFramePr/>
          <p:nvPr>
            <p:extLst>
              <p:ext uri="{D42A27DB-BD31-4B8C-83A1-F6EECF244321}">
                <p14:modId xmlns:p14="http://schemas.microsoft.com/office/powerpoint/2010/main" val="3554384067"/>
              </p:ext>
            </p:extLst>
          </p:nvPr>
        </p:nvGraphicFramePr>
        <p:xfrm>
          <a:off x="3830215" y="3501926"/>
          <a:ext cx="4509797" cy="2428551"/>
        </p:xfrm>
        <a:graphic>
          <a:graphicData uri="http://schemas.openxmlformats.org/drawingml/2006/chart">
            <c:chart xmlns:c="http://schemas.openxmlformats.org/drawingml/2006/chart" xmlns:r="http://schemas.openxmlformats.org/officeDocument/2006/relationships" r:id="rId6"/>
          </a:graphicData>
        </a:graphic>
      </p:graphicFrame>
      <p:sp>
        <p:nvSpPr>
          <p:cNvPr id="18" name="TextBox 17">
            <a:extLst>
              <a:ext uri="{FF2B5EF4-FFF2-40B4-BE49-F238E27FC236}">
                <a16:creationId xmlns:a16="http://schemas.microsoft.com/office/drawing/2014/main" id="{67FBD033-CDA6-4255-A5D0-4BA3DA425BEB}"/>
              </a:ext>
            </a:extLst>
          </p:cNvPr>
          <p:cNvSpPr txBox="1"/>
          <p:nvPr/>
        </p:nvSpPr>
        <p:spPr>
          <a:xfrm>
            <a:off x="6774024" y="5289439"/>
            <a:ext cx="1642188" cy="297004"/>
          </a:xfrm>
          <a:prstGeom prst="rect">
            <a:avLst/>
          </a:prstGeom>
          <a:noFill/>
        </p:spPr>
        <p:txBody>
          <a:bodyPr wrap="square" rtlCol="0">
            <a:spAutoFit/>
          </a:bodyPr>
          <a:lstStyle/>
          <a:p>
            <a:r>
              <a:rPr lang="en-US" sz="1330" b="1" dirty="0">
                <a:solidFill>
                  <a:srgbClr val="4F81BD"/>
                </a:solidFill>
              </a:rPr>
              <a:t>Manufacturing</a:t>
            </a:r>
          </a:p>
        </p:txBody>
      </p:sp>
      <p:sp>
        <p:nvSpPr>
          <p:cNvPr id="21" name="TextBox 20">
            <a:extLst>
              <a:ext uri="{FF2B5EF4-FFF2-40B4-BE49-F238E27FC236}">
                <a16:creationId xmlns:a16="http://schemas.microsoft.com/office/drawing/2014/main" id="{BD432E23-1BB7-4881-8C10-F43D36156969}"/>
              </a:ext>
            </a:extLst>
          </p:cNvPr>
          <p:cNvSpPr txBox="1"/>
          <p:nvPr/>
        </p:nvSpPr>
        <p:spPr>
          <a:xfrm>
            <a:off x="3470920" y="5328680"/>
            <a:ext cx="1642188" cy="297004"/>
          </a:xfrm>
          <a:prstGeom prst="rect">
            <a:avLst/>
          </a:prstGeom>
          <a:noFill/>
        </p:spPr>
        <p:txBody>
          <a:bodyPr wrap="square" rtlCol="0">
            <a:spAutoFit/>
          </a:bodyPr>
          <a:lstStyle/>
          <a:p>
            <a:r>
              <a:rPr lang="en-US" sz="1330" b="1" dirty="0">
                <a:solidFill>
                  <a:srgbClr val="4F81BD"/>
                </a:solidFill>
              </a:rPr>
              <a:t>Manufacturing</a:t>
            </a:r>
          </a:p>
        </p:txBody>
      </p:sp>
      <p:sp>
        <p:nvSpPr>
          <p:cNvPr id="22" name="TextBox 21">
            <a:extLst>
              <a:ext uri="{FF2B5EF4-FFF2-40B4-BE49-F238E27FC236}">
                <a16:creationId xmlns:a16="http://schemas.microsoft.com/office/drawing/2014/main" id="{38B963FC-A9CE-4771-AE1B-0C0433084ADE}"/>
              </a:ext>
            </a:extLst>
          </p:cNvPr>
          <p:cNvSpPr txBox="1"/>
          <p:nvPr/>
        </p:nvSpPr>
        <p:spPr>
          <a:xfrm>
            <a:off x="6926424" y="2289110"/>
            <a:ext cx="1642188" cy="297004"/>
          </a:xfrm>
          <a:prstGeom prst="rect">
            <a:avLst/>
          </a:prstGeom>
          <a:noFill/>
        </p:spPr>
        <p:txBody>
          <a:bodyPr wrap="square" rtlCol="0">
            <a:spAutoFit/>
          </a:bodyPr>
          <a:lstStyle/>
          <a:p>
            <a:r>
              <a:rPr lang="en-US" sz="1330" b="1" dirty="0">
                <a:solidFill>
                  <a:srgbClr val="4F81BD"/>
                </a:solidFill>
              </a:rPr>
              <a:t>Manufacturing</a:t>
            </a:r>
          </a:p>
        </p:txBody>
      </p:sp>
      <p:sp>
        <p:nvSpPr>
          <p:cNvPr id="23" name="TextBox 22">
            <a:extLst>
              <a:ext uri="{FF2B5EF4-FFF2-40B4-BE49-F238E27FC236}">
                <a16:creationId xmlns:a16="http://schemas.microsoft.com/office/drawing/2014/main" id="{139E5456-49C7-47EE-A563-5768FEEBEDA9}"/>
              </a:ext>
            </a:extLst>
          </p:cNvPr>
          <p:cNvSpPr txBox="1"/>
          <p:nvPr/>
        </p:nvSpPr>
        <p:spPr>
          <a:xfrm>
            <a:off x="2875383" y="1901366"/>
            <a:ext cx="1642188" cy="297004"/>
          </a:xfrm>
          <a:prstGeom prst="rect">
            <a:avLst/>
          </a:prstGeom>
          <a:noFill/>
        </p:spPr>
        <p:txBody>
          <a:bodyPr wrap="square" rtlCol="0">
            <a:spAutoFit/>
          </a:bodyPr>
          <a:lstStyle/>
          <a:p>
            <a:r>
              <a:rPr lang="en-US" sz="1330" b="1" dirty="0">
                <a:solidFill>
                  <a:srgbClr val="4F81BD"/>
                </a:solidFill>
              </a:rPr>
              <a:t>Manufacturing</a:t>
            </a:r>
          </a:p>
        </p:txBody>
      </p:sp>
      <p:grpSp>
        <p:nvGrpSpPr>
          <p:cNvPr id="25" name="Group 24">
            <a:extLst>
              <a:ext uri="{FF2B5EF4-FFF2-40B4-BE49-F238E27FC236}">
                <a16:creationId xmlns:a16="http://schemas.microsoft.com/office/drawing/2014/main" id="{F2FA7966-D9C0-4347-B17D-85C212DBFC4A}"/>
              </a:ext>
            </a:extLst>
          </p:cNvPr>
          <p:cNvGrpSpPr/>
          <p:nvPr/>
        </p:nvGrpSpPr>
        <p:grpSpPr>
          <a:xfrm>
            <a:off x="26295" y="5888096"/>
            <a:ext cx="8931123" cy="353344"/>
            <a:chOff x="212877" y="5999451"/>
            <a:chExt cx="9296971" cy="359050"/>
          </a:xfrm>
        </p:grpSpPr>
        <p:grpSp>
          <p:nvGrpSpPr>
            <p:cNvPr id="26" name="Shape 162">
              <a:extLst>
                <a:ext uri="{FF2B5EF4-FFF2-40B4-BE49-F238E27FC236}">
                  <a16:creationId xmlns:a16="http://schemas.microsoft.com/office/drawing/2014/main" id="{743C139F-0F1B-4936-886E-538AF2D6DFFD}"/>
                </a:ext>
              </a:extLst>
            </p:cNvPr>
            <p:cNvGrpSpPr/>
            <p:nvPr/>
          </p:nvGrpSpPr>
          <p:grpSpPr>
            <a:xfrm>
              <a:off x="212877" y="5999451"/>
              <a:ext cx="4637314" cy="347638"/>
              <a:chOff x="199850" y="4695125"/>
              <a:chExt cx="2090675" cy="273000"/>
            </a:xfrm>
          </p:grpSpPr>
          <p:sp>
            <p:nvSpPr>
              <p:cNvPr id="30" name="Shape 163">
                <a:extLst>
                  <a:ext uri="{FF2B5EF4-FFF2-40B4-BE49-F238E27FC236}">
                    <a16:creationId xmlns:a16="http://schemas.microsoft.com/office/drawing/2014/main" id="{6CCA182E-4876-45B2-9379-D9A19CC53399}"/>
                  </a:ext>
                </a:extLst>
              </p:cNvPr>
              <p:cNvSpPr/>
              <p:nvPr/>
            </p:nvSpPr>
            <p:spPr>
              <a:xfrm>
                <a:off x="199850" y="4695125"/>
                <a:ext cx="789000" cy="273000"/>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Introduction</a:t>
                </a:r>
              </a:p>
            </p:txBody>
          </p:sp>
          <p:sp>
            <p:nvSpPr>
              <p:cNvPr id="31" name="Shape 164">
                <a:extLst>
                  <a:ext uri="{FF2B5EF4-FFF2-40B4-BE49-F238E27FC236}">
                    <a16:creationId xmlns:a16="http://schemas.microsoft.com/office/drawing/2014/main" id="{231BF72A-9EAA-463E-948E-E5E21CAB7ED4}"/>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32" name="Shape 167">
                <a:extLst>
                  <a:ext uri="{FF2B5EF4-FFF2-40B4-BE49-F238E27FC236}">
                    <a16:creationId xmlns:a16="http://schemas.microsoft.com/office/drawing/2014/main" id="{F5735F1A-1711-49DE-989B-C36DF0D81DAC}"/>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27" name="Shape 167">
              <a:extLst>
                <a:ext uri="{FF2B5EF4-FFF2-40B4-BE49-F238E27FC236}">
                  <a16:creationId xmlns:a16="http://schemas.microsoft.com/office/drawing/2014/main" id="{CE3AB659-27C3-4C03-B1FB-0596631DD93B}"/>
                </a:ext>
              </a:extLst>
            </p:cNvPr>
            <p:cNvSpPr/>
            <p:nvPr/>
          </p:nvSpPr>
          <p:spPr>
            <a:xfrm>
              <a:off x="4653334" y="6005157"/>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Tasks</a:t>
              </a:r>
            </a:p>
          </p:txBody>
        </p:sp>
        <p:sp>
          <p:nvSpPr>
            <p:cNvPr id="28" name="Shape 167">
              <a:extLst>
                <a:ext uri="{FF2B5EF4-FFF2-40B4-BE49-F238E27FC236}">
                  <a16:creationId xmlns:a16="http://schemas.microsoft.com/office/drawing/2014/main" id="{6BA7E320-F6EC-47E2-8AD0-9BDD71AA6194}"/>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29" name="Shape 167">
              <a:extLst>
                <a:ext uri="{FF2B5EF4-FFF2-40B4-BE49-F238E27FC236}">
                  <a16:creationId xmlns:a16="http://schemas.microsoft.com/office/drawing/2014/main" id="{4FA6EACC-035B-4E3B-A3A9-4AD77F5222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
        <p:nvSpPr>
          <p:cNvPr id="2" name="TextBox 1">
            <a:extLst>
              <a:ext uri="{FF2B5EF4-FFF2-40B4-BE49-F238E27FC236}">
                <a16:creationId xmlns:a16="http://schemas.microsoft.com/office/drawing/2014/main" id="{80BFE026-FB3E-4104-B313-CE1527B52765}"/>
              </a:ext>
            </a:extLst>
          </p:cNvPr>
          <p:cNvSpPr txBox="1"/>
          <p:nvPr/>
        </p:nvSpPr>
        <p:spPr>
          <a:xfrm>
            <a:off x="2489145" y="2081697"/>
            <a:ext cx="621541" cy="369332"/>
          </a:xfrm>
          <a:prstGeom prst="rect">
            <a:avLst/>
          </a:prstGeom>
          <a:noFill/>
        </p:spPr>
        <p:txBody>
          <a:bodyPr wrap="square" rtlCol="0">
            <a:spAutoFit/>
          </a:bodyPr>
          <a:lstStyle/>
          <a:p>
            <a:r>
              <a:rPr lang="en-US" dirty="0"/>
              <a:t>12%</a:t>
            </a:r>
          </a:p>
        </p:txBody>
      </p:sp>
      <p:sp>
        <p:nvSpPr>
          <p:cNvPr id="20" name="TextBox 19">
            <a:extLst>
              <a:ext uri="{FF2B5EF4-FFF2-40B4-BE49-F238E27FC236}">
                <a16:creationId xmlns:a16="http://schemas.microsoft.com/office/drawing/2014/main" id="{8C4B8B80-21B1-4267-B4EC-F16E5977349C}"/>
              </a:ext>
            </a:extLst>
          </p:cNvPr>
          <p:cNvSpPr txBox="1"/>
          <p:nvPr/>
        </p:nvSpPr>
        <p:spPr>
          <a:xfrm>
            <a:off x="3154270" y="1164772"/>
            <a:ext cx="2869324" cy="369332"/>
          </a:xfrm>
          <a:prstGeom prst="rect">
            <a:avLst/>
          </a:prstGeom>
          <a:noFill/>
        </p:spPr>
        <p:txBody>
          <a:bodyPr wrap="square" rtlCol="0">
            <a:spAutoFit/>
          </a:bodyPr>
          <a:lstStyle/>
          <a:p>
            <a:r>
              <a:rPr lang="en-US" dirty="0">
                <a:solidFill>
                  <a:schemeClr val="bg1"/>
                </a:solidFill>
              </a:rPr>
              <a:t>US Industrial Sector in 2006</a:t>
            </a:r>
          </a:p>
        </p:txBody>
      </p:sp>
      <p:sp>
        <p:nvSpPr>
          <p:cNvPr id="24" name="TextBox 23">
            <a:extLst>
              <a:ext uri="{FF2B5EF4-FFF2-40B4-BE49-F238E27FC236}">
                <a16:creationId xmlns:a16="http://schemas.microsoft.com/office/drawing/2014/main" id="{B6DDE871-FCEC-485D-9DE5-A6E5B2333923}"/>
              </a:ext>
            </a:extLst>
          </p:cNvPr>
          <p:cNvSpPr txBox="1"/>
          <p:nvPr/>
        </p:nvSpPr>
        <p:spPr>
          <a:xfrm>
            <a:off x="6152483" y="2333349"/>
            <a:ext cx="621541" cy="369332"/>
          </a:xfrm>
          <a:prstGeom prst="rect">
            <a:avLst/>
          </a:prstGeom>
          <a:noFill/>
        </p:spPr>
        <p:txBody>
          <a:bodyPr wrap="square" rtlCol="0">
            <a:spAutoFit/>
          </a:bodyPr>
          <a:lstStyle/>
          <a:p>
            <a:r>
              <a:rPr lang="en-US" dirty="0"/>
              <a:t>36%</a:t>
            </a:r>
          </a:p>
        </p:txBody>
      </p:sp>
      <p:sp>
        <p:nvSpPr>
          <p:cNvPr id="33" name="TextBox 32">
            <a:extLst>
              <a:ext uri="{FF2B5EF4-FFF2-40B4-BE49-F238E27FC236}">
                <a16:creationId xmlns:a16="http://schemas.microsoft.com/office/drawing/2014/main" id="{243331A2-7FCC-4884-9A2F-E99104983E41}"/>
              </a:ext>
            </a:extLst>
          </p:cNvPr>
          <p:cNvSpPr txBox="1"/>
          <p:nvPr/>
        </p:nvSpPr>
        <p:spPr>
          <a:xfrm>
            <a:off x="2595714" y="4961603"/>
            <a:ext cx="621541" cy="369332"/>
          </a:xfrm>
          <a:prstGeom prst="rect">
            <a:avLst/>
          </a:prstGeom>
          <a:noFill/>
        </p:spPr>
        <p:txBody>
          <a:bodyPr wrap="square" rtlCol="0">
            <a:spAutoFit/>
          </a:bodyPr>
          <a:lstStyle/>
          <a:p>
            <a:r>
              <a:rPr lang="en-US" dirty="0"/>
              <a:t>90%</a:t>
            </a:r>
          </a:p>
        </p:txBody>
      </p:sp>
      <p:sp>
        <p:nvSpPr>
          <p:cNvPr id="34" name="TextBox 33">
            <a:extLst>
              <a:ext uri="{FF2B5EF4-FFF2-40B4-BE49-F238E27FC236}">
                <a16:creationId xmlns:a16="http://schemas.microsoft.com/office/drawing/2014/main" id="{064A35EE-4786-4BCB-B425-37A4444DB33C}"/>
              </a:ext>
            </a:extLst>
          </p:cNvPr>
          <p:cNvSpPr txBox="1"/>
          <p:nvPr/>
        </p:nvSpPr>
        <p:spPr>
          <a:xfrm>
            <a:off x="6051257" y="5062883"/>
            <a:ext cx="621541" cy="369332"/>
          </a:xfrm>
          <a:prstGeom prst="rect">
            <a:avLst/>
          </a:prstGeom>
          <a:noFill/>
        </p:spPr>
        <p:txBody>
          <a:bodyPr wrap="square" rtlCol="0">
            <a:spAutoFit/>
          </a:bodyPr>
          <a:lstStyle/>
          <a:p>
            <a:r>
              <a:rPr lang="en-US" dirty="0"/>
              <a:t>84%</a:t>
            </a:r>
          </a:p>
        </p:txBody>
      </p:sp>
    </p:spTree>
    <p:extLst>
      <p:ext uri="{BB962C8B-B14F-4D97-AF65-F5344CB8AC3E}">
        <p14:creationId xmlns:p14="http://schemas.microsoft.com/office/powerpoint/2010/main" val="838040939"/>
      </p:ext>
    </p:extLst>
  </p:cSld>
  <p:clrMapOvr>
    <a:masterClrMapping/>
  </p:clrMapOvr>
  <mc:AlternateContent xmlns:mc="http://schemas.openxmlformats.org/markup-compatibility/2006" xmlns:p14="http://schemas.microsoft.com/office/powerpoint/2010/main">
    <mc:Choice Requires="p14">
      <p:transition spd="slow" p14:dur="2000" advTm="258"/>
    </mc:Choice>
    <mc:Fallback xmlns="">
      <p:transition spd="slow" advTm="25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B20D7-6015-45CB-B726-B7008456F16F}"/>
              </a:ext>
            </a:extLst>
          </p:cNvPr>
          <p:cNvSpPr>
            <a:spLocks noGrp="1"/>
          </p:cNvSpPr>
          <p:nvPr>
            <p:ph idx="1"/>
          </p:nvPr>
        </p:nvSpPr>
        <p:spPr>
          <a:xfrm>
            <a:off x="1" y="991352"/>
            <a:ext cx="5132617" cy="4749800"/>
          </a:xfrm>
        </p:spPr>
        <p:txBody>
          <a:bodyPr/>
          <a:lstStyle/>
          <a:p>
            <a:pPr marL="285750" indent="-285750">
              <a:buFont typeface="Arial" panose="020B0604020202020204" pitchFamily="34" charset="0"/>
              <a:buChar char="•"/>
            </a:pPr>
            <a:r>
              <a:rPr lang="en-US" dirty="0"/>
              <a:t>Third party SolidWorks plug-in that provides instant feedback on pricing, lead time, design errors and design recommendations</a:t>
            </a:r>
          </a:p>
          <a:p>
            <a:pPr marL="285750" indent="-285750">
              <a:buFont typeface="Arial" panose="020B0604020202020204" pitchFamily="34" charset="0"/>
              <a:buChar char="•"/>
            </a:pPr>
            <a:endParaRPr lang="en-US" dirty="0"/>
          </a:p>
          <a:p>
            <a:pPr marL="635508" lvl="1" indent="-2857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991352"/>
          </a:xfrm>
        </p:spPr>
        <p:txBody>
          <a:bodyPr/>
          <a:lstStyle/>
          <a:p>
            <a:r>
              <a:rPr lang="en-US" dirty="0"/>
              <a:t>Current Progress: Benchmarking study of </a:t>
            </a:r>
            <a:r>
              <a:rPr lang="en-US" dirty="0" err="1"/>
              <a:t>Xometry</a:t>
            </a:r>
            <a:endParaRPr lang="en-US" dirty="0"/>
          </a:p>
        </p:txBody>
      </p:sp>
      <p:pic>
        <p:nvPicPr>
          <p:cNvPr id="12" name="Picture 11"/>
          <p:cNvPicPr>
            <a:picLocks noChangeAspect="1"/>
          </p:cNvPicPr>
          <p:nvPr/>
        </p:nvPicPr>
        <p:blipFill>
          <a:blip r:embed="rId3"/>
          <a:stretch>
            <a:fillRect/>
          </a:stretch>
        </p:blipFill>
        <p:spPr>
          <a:xfrm>
            <a:off x="626310" y="2131608"/>
            <a:ext cx="4097792" cy="3609544"/>
          </a:xfrm>
          <a:prstGeom prst="rect">
            <a:avLst/>
          </a:prstGeom>
        </p:spPr>
      </p:pic>
      <p:pic>
        <p:nvPicPr>
          <p:cNvPr id="13" name="Picture 12"/>
          <p:cNvPicPr>
            <a:picLocks noChangeAspect="1"/>
          </p:cNvPicPr>
          <p:nvPr/>
        </p:nvPicPr>
        <p:blipFill rotWithShape="1">
          <a:blip r:embed="rId4"/>
          <a:srcRect b="6135"/>
          <a:stretch/>
        </p:blipFill>
        <p:spPr>
          <a:xfrm>
            <a:off x="5587779" y="676742"/>
            <a:ext cx="2529035" cy="5393641"/>
          </a:xfrm>
          <a:prstGeom prst="rect">
            <a:avLst/>
          </a:prstGeom>
        </p:spPr>
      </p:pic>
      <p:sp>
        <p:nvSpPr>
          <p:cNvPr id="14" name="Rectangle 13"/>
          <p:cNvSpPr/>
          <p:nvPr/>
        </p:nvSpPr>
        <p:spPr>
          <a:xfrm>
            <a:off x="5231314" y="888176"/>
            <a:ext cx="3241963" cy="904425"/>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195026" y="2004035"/>
            <a:ext cx="3241963" cy="814742"/>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219766" y="3675925"/>
            <a:ext cx="3235036" cy="2212171"/>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5"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9"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0"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1"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6"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Research Tasks</a:t>
              </a:r>
            </a:p>
          </p:txBody>
        </p:sp>
        <p:sp>
          <p:nvSpPr>
            <p:cNvPr id="7"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8"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Tree>
    <p:extLst>
      <p:ext uri="{BB962C8B-B14F-4D97-AF65-F5344CB8AC3E}">
        <p14:creationId xmlns:p14="http://schemas.microsoft.com/office/powerpoint/2010/main" val="1779771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B20D7-6015-45CB-B726-B7008456F16F}"/>
              </a:ext>
            </a:extLst>
          </p:cNvPr>
          <p:cNvSpPr>
            <a:spLocks noGrp="1"/>
          </p:cNvSpPr>
          <p:nvPr>
            <p:ph idx="1"/>
          </p:nvPr>
        </p:nvSpPr>
        <p:spPr>
          <a:xfrm>
            <a:off x="1" y="991352"/>
            <a:ext cx="9143999" cy="4749800"/>
          </a:xfrm>
        </p:spPr>
        <p:txBody>
          <a:bodyPr/>
          <a:lstStyle/>
          <a:p>
            <a:pPr marL="285750" indent="-285750">
              <a:buFont typeface="Arial" panose="020B0604020202020204" pitchFamily="34" charset="0"/>
              <a:buChar char="•"/>
            </a:pPr>
            <a:r>
              <a:rPr lang="en-US" dirty="0"/>
              <a:t>Does not provide warnings if unnecessarily tight tolerances are set</a:t>
            </a:r>
          </a:p>
          <a:p>
            <a:pPr marL="285750" indent="-285750">
              <a:buFont typeface="Arial" panose="020B0604020202020204" pitchFamily="34" charset="0"/>
              <a:buChar char="•"/>
            </a:pPr>
            <a:r>
              <a:rPr lang="en-US" dirty="0"/>
              <a:t>Extensive range of materials and manufacturing processes could be a little overwhelming for novice designers.</a:t>
            </a:r>
          </a:p>
          <a:p>
            <a:pPr marL="285750" indent="-285750">
              <a:buFont typeface="Arial" panose="020B0604020202020204" pitchFamily="34" charset="0"/>
              <a:buChar char="•"/>
            </a:pPr>
            <a:r>
              <a:rPr lang="en-US" dirty="0"/>
              <a:t>Does not treat ‘Extruded Cuts’ as holes </a:t>
            </a:r>
          </a:p>
          <a:p>
            <a:pPr marL="285750" indent="-285750">
              <a:buFont typeface="Arial" panose="020B0604020202020204" pitchFamily="34" charset="0"/>
              <a:buChar char="•"/>
            </a:pPr>
            <a:endParaRPr lang="en-US" dirty="0"/>
          </a:p>
          <a:p>
            <a:pPr marL="635508" lvl="1" indent="-2857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991352"/>
          </a:xfrm>
        </p:spPr>
        <p:txBody>
          <a:bodyPr/>
          <a:lstStyle/>
          <a:p>
            <a:r>
              <a:rPr lang="en-US" dirty="0"/>
              <a:t>Current Progress: Benchmarking study of </a:t>
            </a:r>
            <a:r>
              <a:rPr lang="en-US" dirty="0" err="1"/>
              <a:t>Xometry</a:t>
            </a:r>
            <a:endParaRPr lang="en-US" dirty="0"/>
          </a:p>
        </p:txBody>
      </p:sp>
      <p:grpSp>
        <p:nvGrpSpPr>
          <p:cNvPr id="4" name="Group 3">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5"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9"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0"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1"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6"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Research Tasks</a:t>
              </a:r>
            </a:p>
          </p:txBody>
        </p:sp>
        <p:sp>
          <p:nvSpPr>
            <p:cNvPr id="7"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8"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pic>
        <p:nvPicPr>
          <p:cNvPr id="17" name="Picture 16"/>
          <p:cNvPicPr>
            <a:picLocks noChangeAspect="1"/>
          </p:cNvPicPr>
          <p:nvPr/>
        </p:nvPicPr>
        <p:blipFill>
          <a:blip r:embed="rId3"/>
          <a:stretch>
            <a:fillRect/>
          </a:stretch>
        </p:blipFill>
        <p:spPr>
          <a:xfrm>
            <a:off x="139959" y="3742972"/>
            <a:ext cx="2434441" cy="716012"/>
          </a:xfrm>
          <a:prstGeom prst="rect">
            <a:avLst/>
          </a:prstGeom>
        </p:spPr>
      </p:pic>
      <p:pic>
        <p:nvPicPr>
          <p:cNvPr id="18" name="Picture 17"/>
          <p:cNvPicPr>
            <a:picLocks noChangeAspect="1"/>
          </p:cNvPicPr>
          <p:nvPr/>
        </p:nvPicPr>
        <p:blipFill>
          <a:blip r:embed="rId4"/>
          <a:stretch>
            <a:fillRect/>
          </a:stretch>
        </p:blipFill>
        <p:spPr>
          <a:xfrm>
            <a:off x="2574400" y="2794814"/>
            <a:ext cx="2748602" cy="3093282"/>
          </a:xfrm>
          <a:prstGeom prst="rect">
            <a:avLst/>
          </a:prstGeom>
        </p:spPr>
      </p:pic>
      <p:pic>
        <p:nvPicPr>
          <p:cNvPr id="19" name="Picture 18"/>
          <p:cNvPicPr>
            <a:picLocks noChangeAspect="1"/>
          </p:cNvPicPr>
          <p:nvPr/>
        </p:nvPicPr>
        <p:blipFill rotWithShape="1">
          <a:blip r:embed="rId5"/>
          <a:srcRect r="28073"/>
          <a:stretch/>
        </p:blipFill>
        <p:spPr>
          <a:xfrm>
            <a:off x="5556709" y="2723519"/>
            <a:ext cx="3505098" cy="2754918"/>
          </a:xfrm>
          <a:prstGeom prst="rect">
            <a:avLst/>
          </a:prstGeom>
        </p:spPr>
      </p:pic>
    </p:spTree>
    <p:extLst>
      <p:ext uri="{BB962C8B-B14F-4D97-AF65-F5344CB8AC3E}">
        <p14:creationId xmlns:p14="http://schemas.microsoft.com/office/powerpoint/2010/main" val="190852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B20D7-6015-45CB-B726-B7008456F16F}"/>
              </a:ext>
            </a:extLst>
          </p:cNvPr>
          <p:cNvSpPr>
            <a:spLocks noGrp="1"/>
          </p:cNvSpPr>
          <p:nvPr>
            <p:ph idx="1"/>
          </p:nvPr>
        </p:nvSpPr>
        <p:spPr>
          <a:xfrm>
            <a:off x="1" y="991352"/>
            <a:ext cx="5132617" cy="4749800"/>
          </a:xfrm>
        </p:spPr>
        <p:txBody>
          <a:bodyPr/>
          <a:lstStyle/>
          <a:p>
            <a:pPr marL="285750" indent="-285750">
              <a:buFont typeface="Arial" panose="020B0604020202020204" pitchFamily="34" charset="0"/>
              <a:buChar char="•"/>
            </a:pPr>
            <a:r>
              <a:rPr lang="en-US" dirty="0"/>
              <a:t>SolidWorks’ own analysis tool that identifies areas that might cause fabrication problems</a:t>
            </a:r>
          </a:p>
          <a:p>
            <a:pPr marL="285750" indent="-285750">
              <a:buFont typeface="Arial" panose="020B0604020202020204" pitchFamily="34" charset="0"/>
              <a:buChar char="•"/>
            </a:pPr>
            <a:r>
              <a:rPr lang="en-US" dirty="0"/>
              <a:t>Limited to four manufacturing processes: Mill/Drill only, Turn with Mill Drill, Sheet metal and Injection Molding.</a:t>
            </a:r>
          </a:p>
          <a:p>
            <a:pPr marL="285750" indent="-285750">
              <a:buFont typeface="Arial" panose="020B0604020202020204" pitchFamily="34" charset="0"/>
              <a:buChar char="•"/>
            </a:pPr>
            <a:endParaRPr lang="en-US" dirty="0"/>
          </a:p>
          <a:p>
            <a:pPr marL="635508" lvl="1" indent="-2857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991352"/>
          </a:xfrm>
        </p:spPr>
        <p:txBody>
          <a:bodyPr/>
          <a:lstStyle/>
          <a:p>
            <a:r>
              <a:rPr lang="en-US" dirty="0"/>
              <a:t>Current Progress: Benchmarking study of </a:t>
            </a:r>
            <a:r>
              <a:rPr lang="en-US" dirty="0" err="1"/>
              <a:t>DFMXpress</a:t>
            </a:r>
            <a:endParaRPr lang="en-US" dirty="0"/>
          </a:p>
        </p:txBody>
      </p:sp>
      <p:grpSp>
        <p:nvGrpSpPr>
          <p:cNvPr id="4" name="Group 3">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5"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9"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0"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1"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6"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Research Tasks</a:t>
              </a:r>
            </a:p>
          </p:txBody>
        </p:sp>
        <p:sp>
          <p:nvSpPr>
            <p:cNvPr id="7"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8"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pic>
        <p:nvPicPr>
          <p:cNvPr id="17" name="Picture 16"/>
          <p:cNvPicPr>
            <a:picLocks noChangeAspect="1"/>
          </p:cNvPicPr>
          <p:nvPr/>
        </p:nvPicPr>
        <p:blipFill rotWithShape="1">
          <a:blip r:embed="rId3"/>
          <a:srcRect t="29934"/>
          <a:stretch/>
        </p:blipFill>
        <p:spPr>
          <a:xfrm>
            <a:off x="1279904" y="2577763"/>
            <a:ext cx="2473320" cy="3163389"/>
          </a:xfrm>
          <a:prstGeom prst="rect">
            <a:avLst/>
          </a:prstGeom>
        </p:spPr>
      </p:pic>
      <p:pic>
        <p:nvPicPr>
          <p:cNvPr id="18" name="Picture 17"/>
          <p:cNvPicPr>
            <a:picLocks noChangeAspect="1"/>
          </p:cNvPicPr>
          <p:nvPr/>
        </p:nvPicPr>
        <p:blipFill rotWithShape="1">
          <a:blip r:embed="rId4"/>
          <a:srcRect t="23922"/>
          <a:stretch/>
        </p:blipFill>
        <p:spPr>
          <a:xfrm>
            <a:off x="6008610" y="893852"/>
            <a:ext cx="2397703" cy="4847300"/>
          </a:xfrm>
          <a:prstGeom prst="rect">
            <a:avLst/>
          </a:prstGeom>
        </p:spPr>
      </p:pic>
      <p:sp>
        <p:nvSpPr>
          <p:cNvPr id="19" name="Rectangle 18"/>
          <p:cNvSpPr/>
          <p:nvPr/>
        </p:nvSpPr>
        <p:spPr>
          <a:xfrm>
            <a:off x="5503985" y="2332935"/>
            <a:ext cx="3241963" cy="3408217"/>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586479" y="1195951"/>
            <a:ext cx="3241963" cy="96303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0721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B20D7-6015-45CB-B726-B7008456F16F}"/>
              </a:ext>
            </a:extLst>
          </p:cNvPr>
          <p:cNvSpPr>
            <a:spLocks noGrp="1"/>
          </p:cNvSpPr>
          <p:nvPr>
            <p:ph idx="1"/>
          </p:nvPr>
        </p:nvSpPr>
        <p:spPr>
          <a:xfrm>
            <a:off x="1" y="991352"/>
            <a:ext cx="9143999" cy="4749800"/>
          </a:xfrm>
        </p:spPr>
        <p:txBody>
          <a:bodyPr/>
          <a:lstStyle/>
          <a:p>
            <a:pPr marL="285750" indent="-285750">
              <a:buFont typeface="Arial" panose="020B0604020202020204" pitchFamily="34" charset="0"/>
              <a:buChar char="•"/>
            </a:pPr>
            <a:r>
              <a:rPr lang="en-US" dirty="0"/>
              <a:t>Rule parameters can be set by users, which makes ‘failure’ of CAD parts subjective</a:t>
            </a:r>
          </a:p>
          <a:p>
            <a:pPr marL="285750" indent="-285750">
              <a:buFont typeface="Arial" panose="020B0604020202020204" pitchFamily="34" charset="0"/>
              <a:buChar char="•"/>
            </a:pPr>
            <a:r>
              <a:rPr lang="en-US" dirty="0"/>
              <a:t>Software expects some expertise from the user </a:t>
            </a:r>
          </a:p>
          <a:p>
            <a:pPr marL="285750" indent="-285750">
              <a:buFont typeface="Arial" panose="020B0604020202020204" pitchFamily="34" charset="0"/>
              <a:buChar char="•"/>
            </a:pPr>
            <a:r>
              <a:rPr lang="en-US" dirty="0"/>
              <a:t>Does not take material properties into account</a:t>
            </a:r>
          </a:p>
          <a:p>
            <a:pPr marL="285750" indent="-285750">
              <a:buFont typeface="Arial" panose="020B0604020202020204" pitchFamily="34" charset="0"/>
              <a:buChar char="•"/>
            </a:pPr>
            <a:r>
              <a:rPr lang="en-US" dirty="0"/>
              <a:t>No warnings if extremely tight tolerances are set</a:t>
            </a:r>
          </a:p>
          <a:p>
            <a:pPr marL="285750" indent="-285750">
              <a:buFont typeface="Arial" panose="020B0604020202020204" pitchFamily="34" charset="0"/>
              <a:buChar char="•"/>
            </a:pPr>
            <a:endParaRPr lang="en-US" dirty="0"/>
          </a:p>
          <a:p>
            <a:pPr marL="635508" lvl="1" indent="-2857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991352"/>
          </a:xfrm>
        </p:spPr>
        <p:txBody>
          <a:bodyPr/>
          <a:lstStyle/>
          <a:p>
            <a:r>
              <a:rPr lang="en-US" dirty="0"/>
              <a:t>Current Progress: Benchmarking study of </a:t>
            </a:r>
            <a:r>
              <a:rPr lang="en-US" dirty="0" err="1"/>
              <a:t>DFMXpress</a:t>
            </a:r>
            <a:endParaRPr lang="en-US" dirty="0"/>
          </a:p>
        </p:txBody>
      </p:sp>
      <p:grpSp>
        <p:nvGrpSpPr>
          <p:cNvPr id="4" name="Group 3">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5"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9"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0"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1"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6"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Research Tasks</a:t>
              </a:r>
            </a:p>
          </p:txBody>
        </p:sp>
        <p:sp>
          <p:nvSpPr>
            <p:cNvPr id="7"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8"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pic>
        <p:nvPicPr>
          <p:cNvPr id="15" name="Picture 14"/>
          <p:cNvPicPr>
            <a:picLocks noChangeAspect="1"/>
          </p:cNvPicPr>
          <p:nvPr/>
        </p:nvPicPr>
        <p:blipFill>
          <a:blip r:embed="rId3"/>
          <a:stretch>
            <a:fillRect/>
          </a:stretch>
        </p:blipFill>
        <p:spPr>
          <a:xfrm>
            <a:off x="989365" y="2875369"/>
            <a:ext cx="2581626" cy="1029666"/>
          </a:xfrm>
          <a:prstGeom prst="rect">
            <a:avLst/>
          </a:prstGeom>
        </p:spPr>
      </p:pic>
      <p:pic>
        <p:nvPicPr>
          <p:cNvPr id="16" name="Picture 15"/>
          <p:cNvPicPr>
            <a:picLocks noChangeAspect="1"/>
          </p:cNvPicPr>
          <p:nvPr/>
        </p:nvPicPr>
        <p:blipFill>
          <a:blip r:embed="rId4"/>
          <a:stretch>
            <a:fillRect/>
          </a:stretch>
        </p:blipFill>
        <p:spPr>
          <a:xfrm>
            <a:off x="989365" y="4017672"/>
            <a:ext cx="2726250" cy="1031554"/>
          </a:xfrm>
          <a:prstGeom prst="rect">
            <a:avLst/>
          </a:prstGeom>
        </p:spPr>
      </p:pic>
      <p:pic>
        <p:nvPicPr>
          <p:cNvPr id="20" name="Picture 19"/>
          <p:cNvPicPr>
            <a:picLocks noChangeAspect="1"/>
          </p:cNvPicPr>
          <p:nvPr/>
        </p:nvPicPr>
        <p:blipFill>
          <a:blip r:embed="rId5"/>
          <a:stretch>
            <a:fillRect/>
          </a:stretch>
        </p:blipFill>
        <p:spPr>
          <a:xfrm>
            <a:off x="5316518" y="2875369"/>
            <a:ext cx="2674058" cy="1029666"/>
          </a:xfrm>
          <a:prstGeom prst="rect">
            <a:avLst/>
          </a:prstGeom>
        </p:spPr>
      </p:pic>
      <p:pic>
        <p:nvPicPr>
          <p:cNvPr id="21" name="Picture 20"/>
          <p:cNvPicPr>
            <a:picLocks noChangeAspect="1"/>
          </p:cNvPicPr>
          <p:nvPr/>
        </p:nvPicPr>
        <p:blipFill>
          <a:blip r:embed="rId6"/>
          <a:stretch>
            <a:fillRect/>
          </a:stretch>
        </p:blipFill>
        <p:spPr>
          <a:xfrm>
            <a:off x="5316518" y="3988395"/>
            <a:ext cx="2951547" cy="952966"/>
          </a:xfrm>
          <a:prstGeom prst="rect">
            <a:avLst/>
          </a:prstGeom>
        </p:spPr>
      </p:pic>
    </p:spTree>
    <p:extLst>
      <p:ext uri="{BB962C8B-B14F-4D97-AF65-F5344CB8AC3E}">
        <p14:creationId xmlns:p14="http://schemas.microsoft.com/office/powerpoint/2010/main" val="3779205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B20D7-6015-45CB-B726-B7008456F16F}"/>
              </a:ext>
            </a:extLst>
          </p:cNvPr>
          <p:cNvSpPr>
            <a:spLocks noGrp="1"/>
          </p:cNvSpPr>
          <p:nvPr>
            <p:ph idx="1"/>
          </p:nvPr>
        </p:nvSpPr>
        <p:spPr>
          <a:xfrm>
            <a:off x="-2" y="897816"/>
            <a:ext cx="8873067" cy="4749800"/>
          </a:xfrm>
        </p:spPr>
        <p:txBody>
          <a:bodyPr/>
          <a:lstStyle/>
          <a:p>
            <a:pPr marL="285750" indent="-285750">
              <a:buFont typeface="Arial" panose="020B0604020202020204" pitchFamily="34" charset="0"/>
              <a:buChar char="•"/>
            </a:pPr>
            <a:r>
              <a:rPr lang="en-US" dirty="0"/>
              <a:t>Research question:</a:t>
            </a:r>
          </a:p>
          <a:p>
            <a:pPr marL="635508" lvl="1" indent="-285750">
              <a:buFont typeface="Arial" panose="020B0604020202020204" pitchFamily="34" charset="0"/>
              <a:buChar char="•"/>
            </a:pPr>
            <a:r>
              <a:rPr lang="en-US" dirty="0"/>
              <a:t>What are the failure reasons for CNC machining?</a:t>
            </a:r>
          </a:p>
          <a:p>
            <a:pPr marL="635508" lvl="1" indent="-285750">
              <a:buFont typeface="Arial" panose="020B0604020202020204" pitchFamily="34" charset="0"/>
              <a:buChar char="•"/>
            </a:pPr>
            <a:r>
              <a:rPr lang="en-US" dirty="0"/>
              <a:t>What are the problematic features and settings?</a:t>
            </a:r>
          </a:p>
          <a:p>
            <a:pPr marL="635508" lvl="1" indent="-285750">
              <a:buFont typeface="Arial" panose="020B0604020202020204" pitchFamily="34" charset="0"/>
              <a:buChar char="•"/>
            </a:pPr>
            <a:r>
              <a:rPr lang="en-US" dirty="0"/>
              <a:t>What feedback is given to novices by machinists?</a:t>
            </a:r>
          </a:p>
          <a:p>
            <a:pPr marL="635508" lvl="1" indent="-285750">
              <a:buFont typeface="Arial" panose="020B0604020202020204" pitchFamily="34" charset="0"/>
              <a:buChar char="•"/>
            </a:pPr>
            <a:r>
              <a:rPr lang="en-US" dirty="0"/>
              <a:t>How do machinists provide feedback to novices?</a:t>
            </a:r>
          </a:p>
          <a:p>
            <a:pPr marL="285750" indent="-285750">
              <a:buFont typeface="Arial" panose="020B0604020202020204" pitchFamily="34" charset="0"/>
              <a:buChar char="•"/>
            </a:pPr>
            <a:r>
              <a:rPr lang="en-US" dirty="0"/>
              <a:t>Methodology:</a:t>
            </a:r>
          </a:p>
          <a:p>
            <a:pPr lvl="1" indent="0">
              <a:buNone/>
            </a:pPr>
            <a:r>
              <a:rPr lang="en-US" sz="1600" dirty="0"/>
              <a:t>Sub-task 1.2:</a:t>
            </a:r>
          </a:p>
          <a:p>
            <a:pPr marL="635508" lvl="1" indent="-285750">
              <a:buFont typeface="Arial" panose="020B0604020202020204" pitchFamily="34" charset="0"/>
              <a:buChar char="•"/>
            </a:pPr>
            <a:r>
              <a:rPr lang="en-US" sz="1600" dirty="0"/>
              <a:t>Interview the novice engineering designers and machinists working with novices</a:t>
            </a:r>
          </a:p>
          <a:p>
            <a:pPr marL="635508" lvl="1" indent="-285750">
              <a:buFont typeface="Arial" panose="020B0604020202020204" pitchFamily="34" charset="0"/>
              <a:buChar char="•"/>
            </a:pPr>
            <a:r>
              <a:rPr lang="en-US" sz="1600" dirty="0"/>
              <a:t>Exact quotes from the interview related to fabrication failures and feedback will be extracted and coded into topics</a:t>
            </a:r>
            <a:r>
              <a:rPr lang="en-US" sz="1375" dirty="0"/>
              <a:t>.</a:t>
            </a:r>
          </a:p>
          <a:p>
            <a:pPr lvl="1" indent="0">
              <a:buNone/>
            </a:pPr>
            <a:r>
              <a:rPr lang="en-US" sz="1600" dirty="0"/>
              <a:t>Sub-task 1.3:</a:t>
            </a:r>
          </a:p>
          <a:p>
            <a:pPr marL="635508" lvl="1" indent="-285750">
              <a:buFont typeface="Arial" panose="020B0604020202020204" pitchFamily="34" charset="0"/>
              <a:buChar char="•"/>
            </a:pPr>
            <a:r>
              <a:rPr lang="en-US" sz="1600" dirty="0"/>
              <a:t>Observe novices communicating with machinists</a:t>
            </a:r>
          </a:p>
          <a:p>
            <a:pPr marL="635508" lvl="1" indent="-285750">
              <a:buFont typeface="Arial" panose="020B0604020202020204" pitchFamily="34" charset="0"/>
              <a:buChar char="•"/>
            </a:pPr>
            <a:r>
              <a:rPr lang="en-US" sz="1600" dirty="0"/>
              <a:t>Topics and issues mentioned in the communication will be coded</a:t>
            </a:r>
          </a:p>
          <a:p>
            <a:pPr marL="635508" lvl="1" indent="-285750">
              <a:buFont typeface="Arial" panose="020B0604020202020204" pitchFamily="34" charset="0"/>
              <a:buChar char="•"/>
            </a:pPr>
            <a:r>
              <a:rPr lang="en-US" sz="1600" dirty="0"/>
              <a:t>Feedback strategies will be recorded for each communication</a:t>
            </a:r>
          </a:p>
          <a:p>
            <a:pPr marL="635508" lvl="1" indent="-285750">
              <a:buFont typeface="Arial" panose="020B0604020202020204" pitchFamily="34" charset="0"/>
              <a:buChar char="•"/>
            </a:pPr>
            <a:endParaRPr lang="en-US" sz="1375" dirty="0"/>
          </a:p>
          <a:p>
            <a:pPr marL="635508" lvl="1" indent="-285750">
              <a:buFont typeface="Arial" panose="020B0604020202020204" pitchFamily="34" charset="0"/>
              <a:buChar char="•"/>
            </a:pPr>
            <a:endParaRPr lang="en-US" dirty="0"/>
          </a:p>
          <a:p>
            <a:pPr marL="635508" lvl="1" indent="-285750">
              <a:buFont typeface="Arial" panose="020B0604020202020204" pitchFamily="34" charset="0"/>
              <a:buChar char="•"/>
            </a:pPr>
            <a:endParaRPr lang="en-US" sz="1375" dirty="0"/>
          </a:p>
          <a:p>
            <a:pPr marL="635508" lvl="1" indent="-285750">
              <a:buFont typeface="Arial" panose="020B0604020202020204" pitchFamily="34" charset="0"/>
              <a:buChar char="•"/>
            </a:pPr>
            <a:endParaRPr lang="en-US" sz="1375" dirty="0"/>
          </a:p>
        </p:txBody>
      </p:sp>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84083" y="0"/>
            <a:ext cx="9249105" cy="1255776"/>
          </a:xfrm>
        </p:spPr>
        <p:txBody>
          <a:bodyPr/>
          <a:lstStyle/>
          <a:p>
            <a:pPr lvl="0"/>
            <a:r>
              <a:rPr lang="en-US" dirty="0"/>
              <a:t>S</a:t>
            </a:r>
            <a:r>
              <a:rPr lang="en-US" altLang="zh-CN" dirty="0"/>
              <a:t>ub-</a:t>
            </a:r>
            <a:r>
              <a:rPr lang="en-US" dirty="0"/>
              <a:t>Task 1.2: Interviews of designers and machinists for CNC machining</a:t>
            </a:r>
            <a:br>
              <a:rPr lang="en-US" dirty="0"/>
            </a:br>
            <a:r>
              <a:rPr lang="en-US" dirty="0"/>
              <a:t>S</a:t>
            </a:r>
            <a:r>
              <a:rPr lang="en-US" altLang="zh-CN" dirty="0"/>
              <a:t>ub-</a:t>
            </a:r>
            <a:r>
              <a:rPr lang="en-US" dirty="0"/>
              <a:t>Task 1.3: Observations in the university machining mall</a:t>
            </a:r>
          </a:p>
        </p:txBody>
      </p:sp>
      <p:pic>
        <p:nvPicPr>
          <p:cNvPr id="1028" name="Picture 4" descr="http://www.me.gatech.edu/sites/default/files/mall3.jpg">
            <a:extLst>
              <a:ext uri="{FF2B5EF4-FFF2-40B4-BE49-F238E27FC236}">
                <a16:creationId xmlns:a16="http://schemas.microsoft.com/office/drawing/2014/main" id="{FC4603B4-92DB-43DC-BBEF-16BCA4456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1242" y="968508"/>
            <a:ext cx="3556176" cy="237016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6"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10"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1"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2"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7"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Research Tasks</a:t>
              </a:r>
            </a:p>
          </p:txBody>
        </p:sp>
        <p:sp>
          <p:nvSpPr>
            <p:cNvPr id="8"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9"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Tree>
    <p:extLst>
      <p:ext uri="{BB962C8B-B14F-4D97-AF65-F5344CB8AC3E}">
        <p14:creationId xmlns:p14="http://schemas.microsoft.com/office/powerpoint/2010/main" val="164993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5529E2-739E-4D89-8A2B-B7B616BA5534}"/>
              </a:ext>
            </a:extLst>
          </p:cNvPr>
          <p:cNvSpPr>
            <a:spLocks noGrp="1"/>
          </p:cNvSpPr>
          <p:nvPr>
            <p:ph type="title"/>
          </p:nvPr>
        </p:nvSpPr>
        <p:spPr>
          <a:xfrm>
            <a:off x="-1" y="0"/>
            <a:ext cx="8073190" cy="991352"/>
          </a:xfrm>
        </p:spPr>
        <p:txBody>
          <a:bodyPr/>
          <a:lstStyle/>
          <a:p>
            <a:r>
              <a:rPr lang="en-US" dirty="0"/>
              <a:t>Current Progress: Topics Mentioned in the Interviews</a:t>
            </a:r>
          </a:p>
        </p:txBody>
      </p:sp>
      <p:graphicFrame>
        <p:nvGraphicFramePr>
          <p:cNvPr id="5" name="Content Placeholder 4">
            <a:extLst>
              <a:ext uri="{FF2B5EF4-FFF2-40B4-BE49-F238E27FC236}">
                <a16:creationId xmlns:a16="http://schemas.microsoft.com/office/drawing/2014/main" id="{6322165B-5B93-4630-833F-91CBB779582B}"/>
              </a:ext>
            </a:extLst>
          </p:cNvPr>
          <p:cNvGraphicFramePr>
            <a:graphicFrameLocks noGrp="1"/>
          </p:cNvGraphicFramePr>
          <p:nvPr>
            <p:ph idx="1"/>
            <p:extLst>
              <p:ext uri="{D42A27DB-BD31-4B8C-83A1-F6EECF244321}">
                <p14:modId xmlns:p14="http://schemas.microsoft.com/office/powerpoint/2010/main" val="1196290388"/>
              </p:ext>
            </p:extLst>
          </p:nvPr>
        </p:nvGraphicFramePr>
        <p:xfrm>
          <a:off x="241361" y="1148109"/>
          <a:ext cx="8657178" cy="3907536"/>
        </p:xfrm>
        <a:graphic>
          <a:graphicData uri="http://schemas.openxmlformats.org/drawingml/2006/table">
            <a:tbl>
              <a:tblPr firstRow="1" bandRow="1">
                <a:tableStyleId>{5C22544A-7EE6-4342-B048-85BDC9FD1C3A}</a:tableStyleId>
              </a:tblPr>
              <a:tblGrid>
                <a:gridCol w="2631782">
                  <a:extLst>
                    <a:ext uri="{9D8B030D-6E8A-4147-A177-3AD203B41FA5}">
                      <a16:colId xmlns:a16="http://schemas.microsoft.com/office/drawing/2014/main" val="4060291843"/>
                    </a:ext>
                  </a:extLst>
                </a:gridCol>
                <a:gridCol w="1506349">
                  <a:extLst>
                    <a:ext uri="{9D8B030D-6E8A-4147-A177-3AD203B41FA5}">
                      <a16:colId xmlns:a16="http://schemas.microsoft.com/office/drawing/2014/main" val="1148073172"/>
                    </a:ext>
                  </a:extLst>
                </a:gridCol>
                <a:gridCol w="1506349">
                  <a:extLst>
                    <a:ext uri="{9D8B030D-6E8A-4147-A177-3AD203B41FA5}">
                      <a16:colId xmlns:a16="http://schemas.microsoft.com/office/drawing/2014/main" val="1458959272"/>
                    </a:ext>
                  </a:extLst>
                </a:gridCol>
                <a:gridCol w="1506349">
                  <a:extLst>
                    <a:ext uri="{9D8B030D-6E8A-4147-A177-3AD203B41FA5}">
                      <a16:colId xmlns:a16="http://schemas.microsoft.com/office/drawing/2014/main" val="1393199572"/>
                    </a:ext>
                  </a:extLst>
                </a:gridCol>
                <a:gridCol w="1506349">
                  <a:extLst>
                    <a:ext uri="{9D8B030D-6E8A-4147-A177-3AD203B41FA5}">
                      <a16:colId xmlns:a16="http://schemas.microsoft.com/office/drawing/2014/main" val="3622144599"/>
                    </a:ext>
                  </a:extLst>
                </a:gridCol>
              </a:tblGrid>
              <a:tr h="0">
                <a:tc>
                  <a:txBody>
                    <a:bodyPr/>
                    <a:lstStyle/>
                    <a:p>
                      <a:pPr marL="0" marR="0" algn="ctr" fontAlgn="b">
                        <a:lnSpc>
                          <a:spcPct val="125000"/>
                        </a:lnSpc>
                        <a:spcBef>
                          <a:spcPts val="0"/>
                        </a:spcBef>
                        <a:spcAft>
                          <a:spcPts val="0"/>
                        </a:spcAft>
                      </a:pPr>
                      <a:r>
                        <a:rPr lang="en-US" sz="1800" kern="1200" dirty="0">
                          <a:effectLst/>
                        </a:rPr>
                        <a:t>Topics</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tc>
                <a:tc>
                  <a:txBody>
                    <a:bodyPr/>
                    <a:lstStyle/>
                    <a:p>
                      <a:pPr marL="0" marR="0" algn="ctr" fontAlgn="b">
                        <a:lnSpc>
                          <a:spcPct val="125000"/>
                        </a:lnSpc>
                        <a:spcBef>
                          <a:spcPts val="0"/>
                        </a:spcBef>
                        <a:spcAft>
                          <a:spcPts val="0"/>
                        </a:spcAft>
                      </a:pPr>
                      <a:r>
                        <a:rPr lang="en-US" sz="1800" kern="1200" dirty="0">
                          <a:effectLst/>
                        </a:rPr>
                        <a:t>Designer</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tc>
                <a:tc>
                  <a:txBody>
                    <a:bodyPr/>
                    <a:lstStyle/>
                    <a:p>
                      <a:pPr marL="0" marR="0" algn="ctr" fontAlgn="b">
                        <a:lnSpc>
                          <a:spcPct val="125000"/>
                        </a:lnSpc>
                        <a:spcBef>
                          <a:spcPts val="0"/>
                        </a:spcBef>
                        <a:spcAft>
                          <a:spcPts val="0"/>
                        </a:spcAft>
                      </a:pPr>
                      <a:r>
                        <a:rPr lang="en-US" sz="1800" dirty="0">
                          <a:effectLst/>
                        </a:rPr>
                        <a:t>Machinist 1</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tc>
                <a:tc>
                  <a:txBody>
                    <a:bodyPr/>
                    <a:lstStyle/>
                    <a:p>
                      <a:pPr marL="0" marR="0" algn="ctr" fontAlgn="b">
                        <a:lnSpc>
                          <a:spcPct val="125000"/>
                        </a:lnSpc>
                        <a:spcBef>
                          <a:spcPts val="0"/>
                        </a:spcBef>
                        <a:spcAft>
                          <a:spcPts val="0"/>
                        </a:spcAft>
                      </a:pPr>
                      <a:r>
                        <a:rPr lang="en-US" sz="1800">
                          <a:effectLst/>
                        </a:rPr>
                        <a:t>Machinist 2</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tc>
                <a:tc>
                  <a:txBody>
                    <a:bodyPr/>
                    <a:lstStyle/>
                    <a:p>
                      <a:pPr marL="0" marR="0" algn="ctr" fontAlgn="b">
                        <a:lnSpc>
                          <a:spcPct val="125000"/>
                        </a:lnSpc>
                        <a:spcBef>
                          <a:spcPts val="0"/>
                        </a:spcBef>
                        <a:spcAft>
                          <a:spcPts val="0"/>
                        </a:spcAft>
                      </a:pPr>
                      <a:r>
                        <a:rPr lang="en-US" sz="1800">
                          <a:effectLst/>
                        </a:rPr>
                        <a:t>Machinist 3</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tc>
                <a:extLst>
                  <a:ext uri="{0D108BD9-81ED-4DB2-BD59-A6C34878D82A}">
                    <a16:rowId xmlns:a16="http://schemas.microsoft.com/office/drawing/2014/main" val="2478842718"/>
                  </a:ext>
                </a:extLst>
              </a:tr>
              <a:tr h="0">
                <a:tc>
                  <a:txBody>
                    <a:bodyPr/>
                    <a:lstStyle/>
                    <a:p>
                      <a:pPr marL="0" marR="0" fontAlgn="b">
                        <a:lnSpc>
                          <a:spcPct val="125000"/>
                        </a:lnSpc>
                        <a:spcBef>
                          <a:spcPts val="0"/>
                        </a:spcBef>
                        <a:spcAft>
                          <a:spcPts val="0"/>
                        </a:spcAft>
                      </a:pPr>
                      <a:r>
                        <a:rPr lang="en-US" sz="1800" kern="1200" dirty="0">
                          <a:effectLst/>
                        </a:rPr>
                        <a:t>Tolerances and Dimensions</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b"/>
                </a:tc>
                <a:tc>
                  <a:txBody>
                    <a:bodyPr/>
                    <a:lstStyle/>
                    <a:p>
                      <a:pPr marL="0" marR="0" algn="ctr" fontAlgn="b">
                        <a:lnSpc>
                          <a:spcPct val="12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extLst>
                  <a:ext uri="{0D108BD9-81ED-4DB2-BD59-A6C34878D82A}">
                    <a16:rowId xmlns:a16="http://schemas.microsoft.com/office/drawing/2014/main" val="677342166"/>
                  </a:ext>
                </a:extLst>
              </a:tr>
              <a:tr h="0">
                <a:tc>
                  <a:txBody>
                    <a:bodyPr/>
                    <a:lstStyle/>
                    <a:p>
                      <a:pPr marL="0" marR="0" fontAlgn="b">
                        <a:lnSpc>
                          <a:spcPct val="125000"/>
                        </a:lnSpc>
                        <a:spcBef>
                          <a:spcPts val="0"/>
                        </a:spcBef>
                        <a:spcAft>
                          <a:spcPts val="0"/>
                        </a:spcAft>
                      </a:pPr>
                      <a:r>
                        <a:rPr lang="en-US" sz="1800" kern="1200">
                          <a:effectLst/>
                        </a:rPr>
                        <a:t>Hole callouts</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b"/>
                </a:tc>
                <a:tc>
                  <a:txBody>
                    <a:bodyPr/>
                    <a:lstStyle/>
                    <a:p>
                      <a:pPr marL="0" marR="0" algn="ctr" fontAlgn="b">
                        <a:lnSpc>
                          <a:spcPct val="12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extLst>
                  <a:ext uri="{0D108BD9-81ED-4DB2-BD59-A6C34878D82A}">
                    <a16:rowId xmlns:a16="http://schemas.microsoft.com/office/drawing/2014/main" val="1311230312"/>
                  </a:ext>
                </a:extLst>
              </a:tr>
              <a:tr h="0">
                <a:tc>
                  <a:txBody>
                    <a:bodyPr/>
                    <a:lstStyle/>
                    <a:p>
                      <a:pPr marL="0" marR="0" fontAlgn="b">
                        <a:lnSpc>
                          <a:spcPct val="125000"/>
                        </a:lnSpc>
                        <a:spcBef>
                          <a:spcPts val="0"/>
                        </a:spcBef>
                        <a:spcAft>
                          <a:spcPts val="0"/>
                        </a:spcAft>
                      </a:pPr>
                      <a:r>
                        <a:rPr lang="en-US" sz="1800" kern="1200">
                          <a:effectLst/>
                        </a:rPr>
                        <a:t>Surface finish</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b"/>
                </a:tc>
                <a:tc>
                  <a:txBody>
                    <a:bodyPr/>
                    <a:lstStyle/>
                    <a:p>
                      <a:pPr marL="0" marR="0" algn="ctr" fontAlgn="b">
                        <a:lnSpc>
                          <a:spcPct val="12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extLst>
                  <a:ext uri="{0D108BD9-81ED-4DB2-BD59-A6C34878D82A}">
                    <a16:rowId xmlns:a16="http://schemas.microsoft.com/office/drawing/2014/main" val="1313687427"/>
                  </a:ext>
                </a:extLst>
              </a:tr>
              <a:tr h="0">
                <a:tc>
                  <a:txBody>
                    <a:bodyPr/>
                    <a:lstStyle/>
                    <a:p>
                      <a:pPr marL="0" marR="0" fontAlgn="b">
                        <a:lnSpc>
                          <a:spcPct val="125000"/>
                        </a:lnSpc>
                        <a:spcBef>
                          <a:spcPts val="0"/>
                        </a:spcBef>
                        <a:spcAft>
                          <a:spcPts val="0"/>
                        </a:spcAft>
                      </a:pPr>
                      <a:r>
                        <a:rPr lang="en-US" sz="1800" kern="1200">
                          <a:effectLst/>
                        </a:rPr>
                        <a:t>Pin fits</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b"/>
                </a:tc>
                <a:tc>
                  <a:txBody>
                    <a:bodyPr/>
                    <a:lstStyle/>
                    <a:p>
                      <a:pPr marL="0" marR="0" algn="ctr" fontAlgn="b">
                        <a:lnSpc>
                          <a:spcPct val="12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extLst>
                  <a:ext uri="{0D108BD9-81ED-4DB2-BD59-A6C34878D82A}">
                    <a16:rowId xmlns:a16="http://schemas.microsoft.com/office/drawing/2014/main" val="576323907"/>
                  </a:ext>
                </a:extLst>
              </a:tr>
              <a:tr h="0">
                <a:tc>
                  <a:txBody>
                    <a:bodyPr/>
                    <a:lstStyle/>
                    <a:p>
                      <a:pPr marL="0" marR="0" fontAlgn="b">
                        <a:lnSpc>
                          <a:spcPct val="125000"/>
                        </a:lnSpc>
                        <a:spcBef>
                          <a:spcPts val="0"/>
                        </a:spcBef>
                        <a:spcAft>
                          <a:spcPts val="0"/>
                        </a:spcAft>
                      </a:pPr>
                      <a:r>
                        <a:rPr lang="en-US" sz="1800" kern="1200">
                          <a:effectLst/>
                        </a:rPr>
                        <a:t>Feedback system</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b"/>
                </a:tc>
                <a:tc>
                  <a:txBody>
                    <a:bodyPr/>
                    <a:lstStyle/>
                    <a:p>
                      <a:pPr marL="0" marR="0" algn="ctr" fontAlgn="b">
                        <a:lnSpc>
                          <a:spcPct val="12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extLst>
                  <a:ext uri="{0D108BD9-81ED-4DB2-BD59-A6C34878D82A}">
                    <a16:rowId xmlns:a16="http://schemas.microsoft.com/office/drawing/2014/main" val="3797116817"/>
                  </a:ext>
                </a:extLst>
              </a:tr>
              <a:tr h="0">
                <a:tc>
                  <a:txBody>
                    <a:bodyPr/>
                    <a:lstStyle/>
                    <a:p>
                      <a:pPr marL="0" marR="0" fontAlgn="b">
                        <a:lnSpc>
                          <a:spcPct val="125000"/>
                        </a:lnSpc>
                        <a:spcBef>
                          <a:spcPts val="0"/>
                        </a:spcBef>
                        <a:spcAft>
                          <a:spcPts val="0"/>
                        </a:spcAft>
                      </a:pPr>
                      <a:r>
                        <a:rPr lang="en-US" sz="1800" kern="1200">
                          <a:effectLst/>
                        </a:rPr>
                        <a:t>Drawings</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b"/>
                </a:tc>
                <a:tc>
                  <a:txBody>
                    <a:bodyPr/>
                    <a:lstStyle/>
                    <a:p>
                      <a:pPr marL="0" marR="0" algn="ctr" fontAlgn="b">
                        <a:lnSpc>
                          <a:spcPct val="12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extLst>
                  <a:ext uri="{0D108BD9-81ED-4DB2-BD59-A6C34878D82A}">
                    <a16:rowId xmlns:a16="http://schemas.microsoft.com/office/drawing/2014/main" val="1781999696"/>
                  </a:ext>
                </a:extLst>
              </a:tr>
              <a:tr h="54916">
                <a:tc>
                  <a:txBody>
                    <a:bodyPr/>
                    <a:lstStyle/>
                    <a:p>
                      <a:pPr marL="0" marR="0" fontAlgn="b">
                        <a:lnSpc>
                          <a:spcPct val="125000"/>
                        </a:lnSpc>
                        <a:spcBef>
                          <a:spcPts val="0"/>
                        </a:spcBef>
                        <a:spcAft>
                          <a:spcPts val="0"/>
                        </a:spcAft>
                      </a:pPr>
                      <a:r>
                        <a:rPr lang="en-US" sz="1800" kern="1200" dirty="0">
                          <a:effectLst/>
                        </a:rPr>
                        <a:t>Designers need to have manufacturing knowledge</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b"/>
                </a:tc>
                <a:tc>
                  <a:txBody>
                    <a:bodyPr/>
                    <a:lstStyle/>
                    <a:p>
                      <a:pPr marL="0" marR="0" algn="ctr" fontAlgn="b">
                        <a:lnSpc>
                          <a:spcPct val="12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extLst>
                  <a:ext uri="{0D108BD9-81ED-4DB2-BD59-A6C34878D82A}">
                    <a16:rowId xmlns:a16="http://schemas.microsoft.com/office/drawing/2014/main" val="2281227469"/>
                  </a:ext>
                </a:extLst>
              </a:tr>
              <a:tr h="0">
                <a:tc>
                  <a:txBody>
                    <a:bodyPr/>
                    <a:lstStyle/>
                    <a:p>
                      <a:pPr marL="0" marR="0" fontAlgn="b">
                        <a:lnSpc>
                          <a:spcPct val="125000"/>
                        </a:lnSpc>
                        <a:spcBef>
                          <a:spcPts val="0"/>
                        </a:spcBef>
                        <a:spcAft>
                          <a:spcPts val="0"/>
                        </a:spcAft>
                      </a:pPr>
                      <a:r>
                        <a:rPr lang="en-US" sz="1800" kern="1200">
                          <a:effectLst/>
                        </a:rPr>
                        <a:t>Experience of designers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b"/>
                </a:tc>
                <a:tc>
                  <a:txBody>
                    <a:bodyPr/>
                    <a:lstStyle/>
                    <a:p>
                      <a:pPr marL="0" marR="0" algn="ctr" fontAlgn="b">
                        <a:lnSpc>
                          <a:spcPct val="12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extLst>
                  <a:ext uri="{0D108BD9-81ED-4DB2-BD59-A6C34878D82A}">
                    <a16:rowId xmlns:a16="http://schemas.microsoft.com/office/drawing/2014/main" val="865132254"/>
                  </a:ext>
                </a:extLst>
              </a:tr>
              <a:tr h="0">
                <a:tc>
                  <a:txBody>
                    <a:bodyPr/>
                    <a:lstStyle/>
                    <a:p>
                      <a:pPr marL="0" marR="0" fontAlgn="b">
                        <a:lnSpc>
                          <a:spcPct val="125000"/>
                        </a:lnSpc>
                        <a:spcBef>
                          <a:spcPts val="0"/>
                        </a:spcBef>
                        <a:spcAft>
                          <a:spcPts val="0"/>
                        </a:spcAft>
                      </a:pPr>
                      <a:r>
                        <a:rPr lang="en-US" sz="1800" kern="1200" dirty="0">
                          <a:effectLst/>
                        </a:rPr>
                        <a:t>Design revisions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b"/>
                </a:tc>
                <a:tc>
                  <a:txBody>
                    <a:bodyPr/>
                    <a:lstStyle/>
                    <a:p>
                      <a:pPr marL="0" marR="0" algn="ctr" fontAlgn="b">
                        <a:lnSpc>
                          <a:spcPct val="12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extLst>
                  <a:ext uri="{0D108BD9-81ED-4DB2-BD59-A6C34878D82A}">
                    <a16:rowId xmlns:a16="http://schemas.microsoft.com/office/drawing/2014/main" val="384666803"/>
                  </a:ext>
                </a:extLst>
              </a:tr>
              <a:tr h="0">
                <a:tc>
                  <a:txBody>
                    <a:bodyPr/>
                    <a:lstStyle/>
                    <a:p>
                      <a:pPr marL="0" marR="0" fontAlgn="b">
                        <a:lnSpc>
                          <a:spcPct val="125000"/>
                        </a:lnSpc>
                        <a:spcBef>
                          <a:spcPts val="0"/>
                        </a:spcBef>
                        <a:spcAft>
                          <a:spcPts val="0"/>
                        </a:spcAft>
                      </a:pPr>
                      <a:r>
                        <a:rPr lang="en-US" sz="1800" kern="1200">
                          <a:effectLst/>
                        </a:rPr>
                        <a:t>Material cost</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b"/>
                </a:tc>
                <a:tc>
                  <a:txBody>
                    <a:bodyPr/>
                    <a:lstStyle/>
                    <a:p>
                      <a:pPr marL="0" marR="0" algn="ctr" fontAlgn="b">
                        <a:lnSpc>
                          <a:spcPct val="12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extLst>
                  <a:ext uri="{0D108BD9-81ED-4DB2-BD59-A6C34878D82A}">
                    <a16:rowId xmlns:a16="http://schemas.microsoft.com/office/drawing/2014/main" val="348636088"/>
                  </a:ext>
                </a:extLst>
              </a:tr>
              <a:tr h="0">
                <a:tc>
                  <a:txBody>
                    <a:bodyPr/>
                    <a:lstStyle/>
                    <a:p>
                      <a:pPr marL="0" marR="0" fontAlgn="b">
                        <a:lnSpc>
                          <a:spcPct val="125000"/>
                        </a:lnSpc>
                        <a:spcBef>
                          <a:spcPts val="0"/>
                        </a:spcBef>
                        <a:spcAft>
                          <a:spcPts val="0"/>
                        </a:spcAft>
                      </a:pPr>
                      <a:r>
                        <a:rPr lang="en-US" sz="1800" kern="1200">
                          <a:effectLst/>
                        </a:rPr>
                        <a:t>Processing cost</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b"/>
                </a:tc>
                <a:tc>
                  <a:txBody>
                    <a:bodyPr/>
                    <a:lstStyle/>
                    <a:p>
                      <a:pPr marL="0" marR="0" algn="ctr" fontAlgn="b">
                        <a:lnSpc>
                          <a:spcPct val="12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tc>
                  <a:txBody>
                    <a:bodyPr/>
                    <a:lstStyle/>
                    <a:p>
                      <a:pPr marL="0" marR="0" algn="ctr" fontAlgn="b">
                        <a:lnSpc>
                          <a:spcPct val="12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9525" marR="9525" marT="9525" marB="0" anchor="ctr"/>
                </a:tc>
                <a:extLst>
                  <a:ext uri="{0D108BD9-81ED-4DB2-BD59-A6C34878D82A}">
                    <a16:rowId xmlns:a16="http://schemas.microsoft.com/office/drawing/2014/main" val="3541324130"/>
                  </a:ext>
                </a:extLst>
              </a:tr>
            </a:tbl>
          </a:graphicData>
        </a:graphic>
      </p:graphicFrame>
      <p:grpSp>
        <p:nvGrpSpPr>
          <p:cNvPr id="4" name="Group 3">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6"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10"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1"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2"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7"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Research Tasks</a:t>
              </a:r>
            </a:p>
          </p:txBody>
        </p:sp>
        <p:sp>
          <p:nvSpPr>
            <p:cNvPr id="8"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9"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Tree>
    <p:extLst>
      <p:ext uri="{BB962C8B-B14F-4D97-AF65-F5344CB8AC3E}">
        <p14:creationId xmlns:p14="http://schemas.microsoft.com/office/powerpoint/2010/main" val="1369513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5529E2-739E-4D89-8A2B-B7B616BA5534}"/>
              </a:ext>
            </a:extLst>
          </p:cNvPr>
          <p:cNvSpPr>
            <a:spLocks noGrp="1"/>
          </p:cNvSpPr>
          <p:nvPr>
            <p:ph type="title"/>
          </p:nvPr>
        </p:nvSpPr>
        <p:spPr>
          <a:xfrm>
            <a:off x="-1" y="0"/>
            <a:ext cx="8073190" cy="991352"/>
          </a:xfrm>
        </p:spPr>
        <p:txBody>
          <a:bodyPr/>
          <a:lstStyle/>
          <a:p>
            <a:r>
              <a:rPr lang="en-US" dirty="0"/>
              <a:t>Current Progress: Topics Mentioned from Observations</a:t>
            </a:r>
          </a:p>
        </p:txBody>
      </p:sp>
      <p:graphicFrame>
        <p:nvGraphicFramePr>
          <p:cNvPr id="6" name="Content Placeholder 3">
            <a:extLst>
              <a:ext uri="{FF2B5EF4-FFF2-40B4-BE49-F238E27FC236}">
                <a16:creationId xmlns:a16="http://schemas.microsoft.com/office/drawing/2014/main" id="{22AC3798-278B-44EF-A133-3B799B61F8FC}"/>
              </a:ext>
            </a:extLst>
          </p:cNvPr>
          <p:cNvGraphicFramePr>
            <a:graphicFrameLocks noGrp="1"/>
          </p:cNvGraphicFramePr>
          <p:nvPr>
            <p:ph idx="1"/>
            <p:extLst>
              <p:ext uri="{D42A27DB-BD31-4B8C-83A1-F6EECF244321}">
                <p14:modId xmlns:p14="http://schemas.microsoft.com/office/powerpoint/2010/main" val="1458081936"/>
              </p:ext>
            </p:extLst>
          </p:nvPr>
        </p:nvGraphicFramePr>
        <p:xfrm>
          <a:off x="296692" y="1072055"/>
          <a:ext cx="8660726" cy="3762940"/>
        </p:xfrm>
        <a:graphic>
          <a:graphicData uri="http://schemas.openxmlformats.org/drawingml/2006/table">
            <a:tbl>
              <a:tblPr firstRow="1" bandRow="1">
                <a:tableStyleId>{5C22544A-7EE6-4342-B048-85BDC9FD1C3A}</a:tableStyleId>
              </a:tblPr>
              <a:tblGrid>
                <a:gridCol w="2315435">
                  <a:extLst>
                    <a:ext uri="{9D8B030D-6E8A-4147-A177-3AD203B41FA5}">
                      <a16:colId xmlns:a16="http://schemas.microsoft.com/office/drawing/2014/main" val="4234004347"/>
                    </a:ext>
                  </a:extLst>
                </a:gridCol>
                <a:gridCol w="452568">
                  <a:extLst>
                    <a:ext uri="{9D8B030D-6E8A-4147-A177-3AD203B41FA5}">
                      <a16:colId xmlns:a16="http://schemas.microsoft.com/office/drawing/2014/main" val="2235112669"/>
                    </a:ext>
                  </a:extLst>
                </a:gridCol>
                <a:gridCol w="453417">
                  <a:extLst>
                    <a:ext uri="{9D8B030D-6E8A-4147-A177-3AD203B41FA5}">
                      <a16:colId xmlns:a16="http://schemas.microsoft.com/office/drawing/2014/main" val="143798253"/>
                    </a:ext>
                  </a:extLst>
                </a:gridCol>
                <a:gridCol w="453417">
                  <a:extLst>
                    <a:ext uri="{9D8B030D-6E8A-4147-A177-3AD203B41FA5}">
                      <a16:colId xmlns:a16="http://schemas.microsoft.com/office/drawing/2014/main" val="1964064705"/>
                    </a:ext>
                  </a:extLst>
                </a:gridCol>
                <a:gridCol w="453417">
                  <a:extLst>
                    <a:ext uri="{9D8B030D-6E8A-4147-A177-3AD203B41FA5}">
                      <a16:colId xmlns:a16="http://schemas.microsoft.com/office/drawing/2014/main" val="832995260"/>
                    </a:ext>
                  </a:extLst>
                </a:gridCol>
                <a:gridCol w="452568">
                  <a:extLst>
                    <a:ext uri="{9D8B030D-6E8A-4147-A177-3AD203B41FA5}">
                      <a16:colId xmlns:a16="http://schemas.microsoft.com/office/drawing/2014/main" val="6086978"/>
                    </a:ext>
                  </a:extLst>
                </a:gridCol>
                <a:gridCol w="453417">
                  <a:extLst>
                    <a:ext uri="{9D8B030D-6E8A-4147-A177-3AD203B41FA5}">
                      <a16:colId xmlns:a16="http://schemas.microsoft.com/office/drawing/2014/main" val="1356367103"/>
                    </a:ext>
                  </a:extLst>
                </a:gridCol>
                <a:gridCol w="453417">
                  <a:extLst>
                    <a:ext uri="{9D8B030D-6E8A-4147-A177-3AD203B41FA5}">
                      <a16:colId xmlns:a16="http://schemas.microsoft.com/office/drawing/2014/main" val="453857315"/>
                    </a:ext>
                  </a:extLst>
                </a:gridCol>
                <a:gridCol w="453417">
                  <a:extLst>
                    <a:ext uri="{9D8B030D-6E8A-4147-A177-3AD203B41FA5}">
                      <a16:colId xmlns:a16="http://schemas.microsoft.com/office/drawing/2014/main" val="110801044"/>
                    </a:ext>
                  </a:extLst>
                </a:gridCol>
                <a:gridCol w="452568">
                  <a:extLst>
                    <a:ext uri="{9D8B030D-6E8A-4147-A177-3AD203B41FA5}">
                      <a16:colId xmlns:a16="http://schemas.microsoft.com/office/drawing/2014/main" val="3082595941"/>
                    </a:ext>
                  </a:extLst>
                </a:gridCol>
                <a:gridCol w="453417">
                  <a:extLst>
                    <a:ext uri="{9D8B030D-6E8A-4147-A177-3AD203B41FA5}">
                      <a16:colId xmlns:a16="http://schemas.microsoft.com/office/drawing/2014/main" val="3103490194"/>
                    </a:ext>
                  </a:extLst>
                </a:gridCol>
                <a:gridCol w="453417">
                  <a:extLst>
                    <a:ext uri="{9D8B030D-6E8A-4147-A177-3AD203B41FA5}">
                      <a16:colId xmlns:a16="http://schemas.microsoft.com/office/drawing/2014/main" val="2068888470"/>
                    </a:ext>
                  </a:extLst>
                </a:gridCol>
                <a:gridCol w="453417">
                  <a:extLst>
                    <a:ext uri="{9D8B030D-6E8A-4147-A177-3AD203B41FA5}">
                      <a16:colId xmlns:a16="http://schemas.microsoft.com/office/drawing/2014/main" val="1674486688"/>
                    </a:ext>
                  </a:extLst>
                </a:gridCol>
                <a:gridCol w="378713">
                  <a:extLst>
                    <a:ext uri="{9D8B030D-6E8A-4147-A177-3AD203B41FA5}">
                      <a16:colId xmlns:a16="http://schemas.microsoft.com/office/drawing/2014/main" val="188927344"/>
                    </a:ext>
                  </a:extLst>
                </a:gridCol>
                <a:gridCol w="528121">
                  <a:extLst>
                    <a:ext uri="{9D8B030D-6E8A-4147-A177-3AD203B41FA5}">
                      <a16:colId xmlns:a16="http://schemas.microsoft.com/office/drawing/2014/main" val="20014"/>
                    </a:ext>
                  </a:extLst>
                </a:gridCol>
              </a:tblGrid>
              <a:tr h="271727">
                <a:tc>
                  <a:txBody>
                    <a:bodyPr/>
                    <a:lstStyle/>
                    <a:p>
                      <a:pPr marL="0" marR="0">
                        <a:lnSpc>
                          <a:spcPct val="115000"/>
                        </a:lnSpc>
                        <a:spcBef>
                          <a:spcPts val="0"/>
                        </a:spcBef>
                        <a:spcAft>
                          <a:spcPts val="0"/>
                        </a:spcAft>
                      </a:pPr>
                      <a:r>
                        <a:rPr lang="en-US" sz="1800" kern="1200" dirty="0">
                          <a:effectLst/>
                        </a:rPr>
                        <a:t>Topics</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79218" marR="79218" marT="39609" marB="39609" anchor="ctr"/>
                </a:tc>
                <a:tc>
                  <a:txBody>
                    <a:bodyPr/>
                    <a:lstStyle/>
                    <a:p>
                      <a:pPr marL="0" marR="0" algn="ctr">
                        <a:lnSpc>
                          <a:spcPct val="115000"/>
                        </a:lnSpc>
                        <a:spcBef>
                          <a:spcPts val="0"/>
                        </a:spcBef>
                        <a:spcAft>
                          <a:spcPts val="0"/>
                        </a:spcAft>
                      </a:pPr>
                      <a:r>
                        <a:rPr lang="en-US" sz="1800" kern="1200" dirty="0">
                          <a:effectLst/>
                        </a:rPr>
                        <a:t>1</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1800" kern="1200" dirty="0">
                          <a:effectLst/>
                        </a:rPr>
                        <a:t>2</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1800" kern="1200" dirty="0">
                          <a:effectLst/>
                        </a:rPr>
                        <a:t>3</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1800" kern="1200" dirty="0">
                          <a:effectLst/>
                        </a:rPr>
                        <a:t>4</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1800" kern="1200" dirty="0">
                          <a:effectLst/>
                        </a:rPr>
                        <a:t>5</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1800" kern="1200">
                          <a:effectLst/>
                        </a:rPr>
                        <a:t>6</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1800" kern="1200">
                          <a:effectLst/>
                        </a:rPr>
                        <a:t>7</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1800" kern="1200">
                          <a:effectLst/>
                        </a:rPr>
                        <a:t>8</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1800" kern="1200">
                          <a:effectLst/>
                        </a:rPr>
                        <a:t>9</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1800" kern="1200">
                          <a:effectLst/>
                        </a:rPr>
                        <a:t>10</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1800" kern="1200">
                          <a:effectLst/>
                        </a:rPr>
                        <a:t>11</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1800" kern="1200">
                          <a:effectLst/>
                        </a:rPr>
                        <a:t>12</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1800" kern="1200" dirty="0">
                          <a:effectLst/>
                        </a:rPr>
                        <a:t>13</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1800" dirty="0">
                          <a:effectLst/>
                          <a:latin typeface="Calibri" panose="020F0502020204030204" pitchFamily="34" charset="0"/>
                          <a:ea typeface="宋体" panose="02010600030101010101" pitchFamily="2" charset="-122"/>
                          <a:cs typeface="Times New Roman" panose="02020603050405020304" pitchFamily="18" charset="0"/>
                        </a:rPr>
                        <a:t>Total</a:t>
                      </a:r>
                    </a:p>
                  </a:txBody>
                  <a:tcPr marL="0" marR="0" marT="0" marB="0" anchor="ctr"/>
                </a:tc>
                <a:extLst>
                  <a:ext uri="{0D108BD9-81ED-4DB2-BD59-A6C34878D82A}">
                    <a16:rowId xmlns:a16="http://schemas.microsoft.com/office/drawing/2014/main" val="1402537311"/>
                  </a:ext>
                </a:extLst>
              </a:tr>
              <a:tr h="387347">
                <a:tc>
                  <a:txBody>
                    <a:bodyPr/>
                    <a:lstStyle/>
                    <a:p>
                      <a:pPr marL="0" marR="0" fontAlgn="b">
                        <a:lnSpc>
                          <a:spcPct val="115000"/>
                        </a:lnSpc>
                        <a:spcBef>
                          <a:spcPts val="0"/>
                        </a:spcBef>
                        <a:spcAft>
                          <a:spcPts val="0"/>
                        </a:spcAft>
                      </a:pPr>
                      <a:r>
                        <a:rPr lang="en-US" sz="1800" kern="1200" dirty="0">
                          <a:effectLst/>
                        </a:rPr>
                        <a:t>Tolerances and Dimensions</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8252" marR="8252" marT="8252" marB="0" anchor="ctr"/>
                </a:tc>
                <a:tc>
                  <a:txBody>
                    <a:bodyPr/>
                    <a:lstStyle/>
                    <a:p>
                      <a:pPr marL="0" marR="0" algn="ctr" fontAlgn="b">
                        <a:lnSpc>
                          <a:spcPct val="11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dirty="0">
                          <a:effectLst/>
                          <a:latin typeface="Calibri" panose="020F0502020204030204" pitchFamily="34" charset="0"/>
                          <a:ea typeface="宋体" panose="02010600030101010101" pitchFamily="2" charset="-122"/>
                          <a:cs typeface="Times New Roman" panose="02020603050405020304" pitchFamily="18" charset="0"/>
                        </a:rPr>
                        <a:t>6</a:t>
                      </a:r>
                    </a:p>
                  </a:txBody>
                  <a:tcPr marL="0" marR="0" marT="0" marB="0" anchor="ctr"/>
                </a:tc>
                <a:extLst>
                  <a:ext uri="{0D108BD9-81ED-4DB2-BD59-A6C34878D82A}">
                    <a16:rowId xmlns:a16="http://schemas.microsoft.com/office/drawing/2014/main" val="1371284343"/>
                  </a:ext>
                </a:extLst>
              </a:tr>
              <a:tr h="197962">
                <a:tc>
                  <a:txBody>
                    <a:bodyPr/>
                    <a:lstStyle/>
                    <a:p>
                      <a:pPr marL="0" marR="0" fontAlgn="b">
                        <a:lnSpc>
                          <a:spcPct val="115000"/>
                        </a:lnSpc>
                        <a:spcBef>
                          <a:spcPts val="0"/>
                        </a:spcBef>
                        <a:spcAft>
                          <a:spcPts val="0"/>
                        </a:spcAft>
                      </a:pPr>
                      <a:r>
                        <a:rPr lang="en-US" sz="1800" kern="1200">
                          <a:effectLst/>
                        </a:rPr>
                        <a:t>Hole callouts</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8252" marR="8252" marT="8252" marB="0" anchor="ctr"/>
                </a:tc>
                <a:tc>
                  <a:txBody>
                    <a:bodyPr/>
                    <a:lstStyle/>
                    <a:p>
                      <a:pPr marL="0" marR="0" algn="ctr" fontAlgn="b">
                        <a:lnSpc>
                          <a:spcPct val="11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dirty="0">
                          <a:effectLst/>
                          <a:latin typeface="Calibri" panose="020F0502020204030204" pitchFamily="34" charset="0"/>
                          <a:ea typeface="宋体" panose="02010600030101010101" pitchFamily="2" charset="-122"/>
                          <a:cs typeface="Times New Roman" panose="02020603050405020304" pitchFamily="18" charset="0"/>
                        </a:rPr>
                        <a:t>5</a:t>
                      </a:r>
                    </a:p>
                  </a:txBody>
                  <a:tcPr marL="0" marR="0" marT="0" marB="0" anchor="ctr"/>
                </a:tc>
                <a:extLst>
                  <a:ext uri="{0D108BD9-81ED-4DB2-BD59-A6C34878D82A}">
                    <a16:rowId xmlns:a16="http://schemas.microsoft.com/office/drawing/2014/main" val="375873489"/>
                  </a:ext>
                </a:extLst>
              </a:tr>
              <a:tr h="1144886">
                <a:tc>
                  <a:txBody>
                    <a:bodyPr/>
                    <a:lstStyle/>
                    <a:p>
                      <a:pPr marL="0" marR="0" fontAlgn="b">
                        <a:lnSpc>
                          <a:spcPct val="115000"/>
                        </a:lnSpc>
                        <a:spcBef>
                          <a:spcPts val="0"/>
                        </a:spcBef>
                        <a:spcAft>
                          <a:spcPts val="0"/>
                        </a:spcAft>
                      </a:pPr>
                      <a:r>
                        <a:rPr lang="en-US" sz="1800" kern="1200" dirty="0">
                          <a:solidFill>
                            <a:schemeClr val="dk1"/>
                          </a:solidFill>
                          <a:effectLst/>
                          <a:latin typeface="+mn-lt"/>
                          <a:ea typeface="+mn-ea"/>
                          <a:cs typeface="+mn-cs"/>
                        </a:rPr>
                        <a:t>Designers need to have manufacturing knowledge</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8252" marR="8252" marT="8252" marB="0" anchor="ctr"/>
                </a:tc>
                <a:tc>
                  <a:txBody>
                    <a:bodyPr/>
                    <a:lstStyle/>
                    <a:p>
                      <a:pPr marL="0" marR="0" algn="ctr" fontAlgn="b">
                        <a:lnSpc>
                          <a:spcPct val="11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dirty="0">
                          <a:effectLst/>
                          <a:latin typeface="Calibri" panose="020F0502020204030204" pitchFamily="34" charset="0"/>
                          <a:ea typeface="宋体" panose="02010600030101010101" pitchFamily="2" charset="-122"/>
                          <a:cs typeface="Times New Roman" panose="02020603050405020304" pitchFamily="18" charset="0"/>
                        </a:rPr>
                        <a:t>8</a:t>
                      </a:r>
                    </a:p>
                  </a:txBody>
                  <a:tcPr marL="0" marR="0" marT="0" marB="0" anchor="ctr"/>
                </a:tc>
                <a:extLst>
                  <a:ext uri="{0D108BD9-81ED-4DB2-BD59-A6C34878D82A}">
                    <a16:rowId xmlns:a16="http://schemas.microsoft.com/office/drawing/2014/main" val="362928519"/>
                  </a:ext>
                </a:extLst>
              </a:tr>
              <a:tr h="197962">
                <a:tc>
                  <a:txBody>
                    <a:bodyPr/>
                    <a:lstStyle/>
                    <a:p>
                      <a:pPr marL="0" marR="0" fontAlgn="b">
                        <a:lnSpc>
                          <a:spcPct val="115000"/>
                        </a:lnSpc>
                        <a:spcBef>
                          <a:spcPts val="0"/>
                        </a:spcBef>
                        <a:spcAft>
                          <a:spcPts val="0"/>
                        </a:spcAft>
                      </a:pPr>
                      <a:r>
                        <a:rPr lang="en-US" sz="1800" kern="1200">
                          <a:effectLst/>
                        </a:rPr>
                        <a:t>Experience of designers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8252" marR="8252" marT="8252"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dirty="0">
                          <a:effectLst/>
                          <a:latin typeface="Calibri" panose="020F0502020204030204" pitchFamily="34" charset="0"/>
                          <a:ea typeface="宋体" panose="02010600030101010101" pitchFamily="2" charset="-122"/>
                          <a:cs typeface="Times New Roman" panose="02020603050405020304" pitchFamily="18" charset="0"/>
                        </a:rPr>
                        <a:t>1</a:t>
                      </a:r>
                    </a:p>
                  </a:txBody>
                  <a:tcPr marL="0" marR="0" marT="0" marB="0" anchor="ctr"/>
                </a:tc>
                <a:extLst>
                  <a:ext uri="{0D108BD9-81ED-4DB2-BD59-A6C34878D82A}">
                    <a16:rowId xmlns:a16="http://schemas.microsoft.com/office/drawing/2014/main" val="106215548"/>
                  </a:ext>
                </a:extLst>
              </a:tr>
              <a:tr h="197962">
                <a:tc>
                  <a:txBody>
                    <a:bodyPr/>
                    <a:lstStyle/>
                    <a:p>
                      <a:pPr marL="0" marR="0" fontAlgn="b">
                        <a:lnSpc>
                          <a:spcPct val="115000"/>
                        </a:lnSpc>
                        <a:spcBef>
                          <a:spcPts val="0"/>
                        </a:spcBef>
                        <a:spcAft>
                          <a:spcPts val="0"/>
                        </a:spcAft>
                      </a:pPr>
                      <a:r>
                        <a:rPr lang="en-US" sz="1800" kern="1200">
                          <a:effectLst/>
                        </a:rPr>
                        <a:t>Design revisions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8252" marR="8252" marT="8252" marB="0" anchor="ctr"/>
                </a:tc>
                <a:tc>
                  <a:txBody>
                    <a:bodyPr/>
                    <a:lstStyle/>
                    <a:p>
                      <a:pPr marL="0" marR="0" algn="ctr" fontAlgn="b">
                        <a:lnSpc>
                          <a:spcPct val="11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dirty="0">
                          <a:effectLst/>
                          <a:latin typeface="Calibri" panose="020F0502020204030204" pitchFamily="34" charset="0"/>
                          <a:ea typeface="宋体" panose="02010600030101010101" pitchFamily="2" charset="-122"/>
                          <a:cs typeface="Times New Roman" panose="02020603050405020304" pitchFamily="18" charset="0"/>
                        </a:rPr>
                        <a:t>2</a:t>
                      </a:r>
                    </a:p>
                  </a:txBody>
                  <a:tcPr marL="0" marR="0" marT="0" marB="0" anchor="ctr"/>
                </a:tc>
                <a:extLst>
                  <a:ext uri="{0D108BD9-81ED-4DB2-BD59-A6C34878D82A}">
                    <a16:rowId xmlns:a16="http://schemas.microsoft.com/office/drawing/2014/main" val="675749619"/>
                  </a:ext>
                </a:extLst>
              </a:tr>
              <a:tr h="197962">
                <a:tc>
                  <a:txBody>
                    <a:bodyPr/>
                    <a:lstStyle/>
                    <a:p>
                      <a:pPr marL="0" marR="0" fontAlgn="b">
                        <a:lnSpc>
                          <a:spcPct val="115000"/>
                        </a:lnSpc>
                        <a:spcBef>
                          <a:spcPts val="0"/>
                        </a:spcBef>
                        <a:spcAft>
                          <a:spcPts val="0"/>
                        </a:spcAft>
                      </a:pPr>
                      <a:r>
                        <a:rPr lang="en-US" sz="1800" kern="1200" dirty="0">
                          <a:effectLst/>
                        </a:rPr>
                        <a:t>Material selection</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8252" marR="8252" marT="8252" marB="0" anchor="ctr"/>
                </a:tc>
                <a:tc>
                  <a:txBody>
                    <a:bodyPr/>
                    <a:lstStyle/>
                    <a:p>
                      <a:pPr marL="0" marR="0" algn="ctr" fontAlgn="b">
                        <a:lnSpc>
                          <a:spcPct val="11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dirty="0">
                          <a:effectLst/>
                          <a:latin typeface="Calibri" panose="020F0502020204030204" pitchFamily="34" charset="0"/>
                          <a:ea typeface="宋体" panose="02010600030101010101" pitchFamily="2" charset="-122"/>
                          <a:cs typeface="Times New Roman" panose="02020603050405020304" pitchFamily="18" charset="0"/>
                        </a:rPr>
                        <a:t>2</a:t>
                      </a:r>
                    </a:p>
                  </a:txBody>
                  <a:tcPr marL="0" marR="0" marT="0" marB="0" anchor="ctr"/>
                </a:tc>
                <a:extLst>
                  <a:ext uri="{0D108BD9-81ED-4DB2-BD59-A6C34878D82A}">
                    <a16:rowId xmlns:a16="http://schemas.microsoft.com/office/drawing/2014/main" val="1064953407"/>
                  </a:ext>
                </a:extLst>
              </a:tr>
              <a:tr h="197962">
                <a:tc>
                  <a:txBody>
                    <a:bodyPr/>
                    <a:lstStyle/>
                    <a:p>
                      <a:pPr marL="0" marR="0" fontAlgn="b">
                        <a:lnSpc>
                          <a:spcPct val="115000"/>
                        </a:lnSpc>
                        <a:spcBef>
                          <a:spcPts val="0"/>
                        </a:spcBef>
                        <a:spcAft>
                          <a:spcPts val="0"/>
                        </a:spcAft>
                      </a:pPr>
                      <a:r>
                        <a:rPr lang="en-US" sz="1800" kern="1200" dirty="0">
                          <a:effectLst/>
                        </a:rPr>
                        <a:t>How to assemble</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8252" marR="8252" marT="8252" marB="0" anchor="ctr"/>
                </a:tc>
                <a:tc>
                  <a:txBody>
                    <a:bodyPr/>
                    <a:lstStyle/>
                    <a:p>
                      <a:pPr marL="0" marR="0" algn="ctr" fontAlgn="b">
                        <a:lnSpc>
                          <a:spcPct val="11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dirty="0">
                          <a:effectLst/>
                          <a:latin typeface="Calibri" panose="020F0502020204030204" pitchFamily="34" charset="0"/>
                          <a:ea typeface="宋体" panose="02010600030101010101" pitchFamily="2" charset="-122"/>
                          <a:cs typeface="Times New Roman" panose="02020603050405020304" pitchFamily="18" charset="0"/>
                        </a:rPr>
                        <a:t>5</a:t>
                      </a:r>
                    </a:p>
                  </a:txBody>
                  <a:tcPr marL="0" marR="0" marT="0" marB="0" anchor="ctr"/>
                </a:tc>
                <a:extLst>
                  <a:ext uri="{0D108BD9-81ED-4DB2-BD59-A6C34878D82A}">
                    <a16:rowId xmlns:a16="http://schemas.microsoft.com/office/drawing/2014/main" val="3549552829"/>
                  </a:ext>
                </a:extLst>
              </a:tr>
              <a:tr h="197962">
                <a:tc>
                  <a:txBody>
                    <a:bodyPr/>
                    <a:lstStyle/>
                    <a:p>
                      <a:pPr marL="0" marR="0" fontAlgn="b">
                        <a:lnSpc>
                          <a:spcPct val="115000"/>
                        </a:lnSpc>
                        <a:spcBef>
                          <a:spcPts val="0"/>
                        </a:spcBef>
                        <a:spcAft>
                          <a:spcPts val="0"/>
                        </a:spcAft>
                      </a:pPr>
                      <a:r>
                        <a:rPr lang="en-US" sz="1800" kern="1200" dirty="0">
                          <a:effectLst/>
                        </a:rPr>
                        <a:t>Lead time</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8252" marR="8252" marT="8252" marB="0" anchor="ctr"/>
                </a:tc>
                <a:tc>
                  <a:txBody>
                    <a:bodyPr/>
                    <a:lstStyle/>
                    <a:p>
                      <a:pPr marL="0" marR="0" algn="ctr" fontAlgn="b">
                        <a:lnSpc>
                          <a:spcPct val="11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dirty="0">
                          <a:effectLst/>
                          <a:latin typeface="Calibri" panose="020F0502020204030204" pitchFamily="34" charset="0"/>
                          <a:ea typeface="宋体" panose="02010600030101010101" pitchFamily="2" charset="-122"/>
                          <a:cs typeface="Times New Roman" panose="02020603050405020304" pitchFamily="18" charset="0"/>
                        </a:rPr>
                        <a:t>5</a:t>
                      </a:r>
                    </a:p>
                  </a:txBody>
                  <a:tcPr marL="0" marR="0" marT="0" marB="0" anchor="ctr"/>
                </a:tc>
                <a:extLst>
                  <a:ext uri="{0D108BD9-81ED-4DB2-BD59-A6C34878D82A}">
                    <a16:rowId xmlns:a16="http://schemas.microsoft.com/office/drawing/2014/main" val="2941931999"/>
                  </a:ext>
                </a:extLst>
              </a:tr>
            </a:tbl>
          </a:graphicData>
        </a:graphic>
      </p:graphicFrame>
      <p:grpSp>
        <p:nvGrpSpPr>
          <p:cNvPr id="4" name="Group 3">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5"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10"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1"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2"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7"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Research Tasks</a:t>
              </a:r>
            </a:p>
          </p:txBody>
        </p:sp>
        <p:sp>
          <p:nvSpPr>
            <p:cNvPr id="8"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9"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Tree>
    <p:extLst>
      <p:ext uri="{BB962C8B-B14F-4D97-AF65-F5344CB8AC3E}">
        <p14:creationId xmlns:p14="http://schemas.microsoft.com/office/powerpoint/2010/main" val="4185766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5529E2-739E-4D89-8A2B-B7B616BA5534}"/>
              </a:ext>
            </a:extLst>
          </p:cNvPr>
          <p:cNvSpPr>
            <a:spLocks noGrp="1"/>
          </p:cNvSpPr>
          <p:nvPr>
            <p:ph type="title"/>
          </p:nvPr>
        </p:nvSpPr>
        <p:spPr>
          <a:xfrm>
            <a:off x="-1" y="0"/>
            <a:ext cx="8073190" cy="991352"/>
          </a:xfrm>
        </p:spPr>
        <p:txBody>
          <a:bodyPr/>
          <a:lstStyle/>
          <a:p>
            <a:r>
              <a:rPr lang="en-US" dirty="0"/>
              <a:t>Current Progress: Artifacts Used from Observations</a:t>
            </a:r>
          </a:p>
        </p:txBody>
      </p:sp>
      <p:graphicFrame>
        <p:nvGraphicFramePr>
          <p:cNvPr id="7" name="Content Placeholder 3">
            <a:extLst>
              <a:ext uri="{FF2B5EF4-FFF2-40B4-BE49-F238E27FC236}">
                <a16:creationId xmlns:a16="http://schemas.microsoft.com/office/drawing/2014/main" id="{0760AA3D-9CB7-417E-991D-130B59A242BC}"/>
              </a:ext>
            </a:extLst>
          </p:cNvPr>
          <p:cNvGraphicFramePr>
            <a:graphicFrameLocks noGrp="1"/>
          </p:cNvGraphicFramePr>
          <p:nvPr>
            <p:ph idx="1"/>
            <p:extLst>
              <p:ext uri="{D42A27DB-BD31-4B8C-83A1-F6EECF244321}">
                <p14:modId xmlns:p14="http://schemas.microsoft.com/office/powerpoint/2010/main" val="2206384585"/>
              </p:ext>
            </p:extLst>
          </p:nvPr>
        </p:nvGraphicFramePr>
        <p:xfrm>
          <a:off x="762000" y="990600"/>
          <a:ext cx="7772403" cy="2200738"/>
        </p:xfrm>
        <a:graphic>
          <a:graphicData uri="http://schemas.openxmlformats.org/drawingml/2006/table">
            <a:tbl>
              <a:tblPr firstRow="1" bandRow="1">
                <a:tableStyleId>{5C22544A-7EE6-4342-B048-85BDC9FD1C3A}</a:tableStyleId>
              </a:tblPr>
              <a:tblGrid>
                <a:gridCol w="1981581">
                  <a:extLst>
                    <a:ext uri="{9D8B030D-6E8A-4147-A177-3AD203B41FA5}">
                      <a16:colId xmlns:a16="http://schemas.microsoft.com/office/drawing/2014/main" val="4234004347"/>
                    </a:ext>
                  </a:extLst>
                </a:gridCol>
                <a:gridCol w="413022">
                  <a:extLst>
                    <a:ext uri="{9D8B030D-6E8A-4147-A177-3AD203B41FA5}">
                      <a16:colId xmlns:a16="http://schemas.microsoft.com/office/drawing/2014/main" val="2235112669"/>
                    </a:ext>
                  </a:extLst>
                </a:gridCol>
                <a:gridCol w="413796">
                  <a:extLst>
                    <a:ext uri="{9D8B030D-6E8A-4147-A177-3AD203B41FA5}">
                      <a16:colId xmlns:a16="http://schemas.microsoft.com/office/drawing/2014/main" val="143798253"/>
                    </a:ext>
                  </a:extLst>
                </a:gridCol>
                <a:gridCol w="413796">
                  <a:extLst>
                    <a:ext uri="{9D8B030D-6E8A-4147-A177-3AD203B41FA5}">
                      <a16:colId xmlns:a16="http://schemas.microsoft.com/office/drawing/2014/main" val="1964064705"/>
                    </a:ext>
                  </a:extLst>
                </a:gridCol>
                <a:gridCol w="413796">
                  <a:extLst>
                    <a:ext uri="{9D8B030D-6E8A-4147-A177-3AD203B41FA5}">
                      <a16:colId xmlns:a16="http://schemas.microsoft.com/office/drawing/2014/main" val="832995260"/>
                    </a:ext>
                  </a:extLst>
                </a:gridCol>
                <a:gridCol w="413022">
                  <a:extLst>
                    <a:ext uri="{9D8B030D-6E8A-4147-A177-3AD203B41FA5}">
                      <a16:colId xmlns:a16="http://schemas.microsoft.com/office/drawing/2014/main" val="6086978"/>
                    </a:ext>
                  </a:extLst>
                </a:gridCol>
                <a:gridCol w="413796">
                  <a:extLst>
                    <a:ext uri="{9D8B030D-6E8A-4147-A177-3AD203B41FA5}">
                      <a16:colId xmlns:a16="http://schemas.microsoft.com/office/drawing/2014/main" val="1356367103"/>
                    </a:ext>
                  </a:extLst>
                </a:gridCol>
                <a:gridCol w="413796">
                  <a:extLst>
                    <a:ext uri="{9D8B030D-6E8A-4147-A177-3AD203B41FA5}">
                      <a16:colId xmlns:a16="http://schemas.microsoft.com/office/drawing/2014/main" val="453857315"/>
                    </a:ext>
                  </a:extLst>
                </a:gridCol>
                <a:gridCol w="413796">
                  <a:extLst>
                    <a:ext uri="{9D8B030D-6E8A-4147-A177-3AD203B41FA5}">
                      <a16:colId xmlns:a16="http://schemas.microsoft.com/office/drawing/2014/main" val="110801044"/>
                    </a:ext>
                  </a:extLst>
                </a:gridCol>
                <a:gridCol w="413022">
                  <a:extLst>
                    <a:ext uri="{9D8B030D-6E8A-4147-A177-3AD203B41FA5}">
                      <a16:colId xmlns:a16="http://schemas.microsoft.com/office/drawing/2014/main" val="3082595941"/>
                    </a:ext>
                  </a:extLst>
                </a:gridCol>
                <a:gridCol w="413796">
                  <a:extLst>
                    <a:ext uri="{9D8B030D-6E8A-4147-A177-3AD203B41FA5}">
                      <a16:colId xmlns:a16="http://schemas.microsoft.com/office/drawing/2014/main" val="3103490194"/>
                    </a:ext>
                  </a:extLst>
                </a:gridCol>
                <a:gridCol w="413796">
                  <a:extLst>
                    <a:ext uri="{9D8B030D-6E8A-4147-A177-3AD203B41FA5}">
                      <a16:colId xmlns:a16="http://schemas.microsoft.com/office/drawing/2014/main" val="2068888470"/>
                    </a:ext>
                  </a:extLst>
                </a:gridCol>
                <a:gridCol w="413796">
                  <a:extLst>
                    <a:ext uri="{9D8B030D-6E8A-4147-A177-3AD203B41FA5}">
                      <a16:colId xmlns:a16="http://schemas.microsoft.com/office/drawing/2014/main" val="1674486688"/>
                    </a:ext>
                  </a:extLst>
                </a:gridCol>
                <a:gridCol w="413796">
                  <a:extLst>
                    <a:ext uri="{9D8B030D-6E8A-4147-A177-3AD203B41FA5}">
                      <a16:colId xmlns:a16="http://schemas.microsoft.com/office/drawing/2014/main" val="188927344"/>
                    </a:ext>
                  </a:extLst>
                </a:gridCol>
                <a:gridCol w="413796">
                  <a:extLst>
                    <a:ext uri="{9D8B030D-6E8A-4147-A177-3AD203B41FA5}">
                      <a16:colId xmlns:a16="http://schemas.microsoft.com/office/drawing/2014/main" val="20014"/>
                    </a:ext>
                  </a:extLst>
                </a:gridCol>
              </a:tblGrid>
              <a:tr h="271727">
                <a:tc>
                  <a:txBody>
                    <a:bodyPr/>
                    <a:lstStyle/>
                    <a:p>
                      <a:pPr marL="0" marR="0">
                        <a:lnSpc>
                          <a:spcPct val="115000"/>
                        </a:lnSpc>
                        <a:spcBef>
                          <a:spcPts val="0"/>
                        </a:spcBef>
                        <a:spcAft>
                          <a:spcPts val="0"/>
                        </a:spcAft>
                      </a:pPr>
                      <a:r>
                        <a:rPr lang="en-US" sz="1800" kern="1200" dirty="0">
                          <a:effectLst/>
                        </a:rPr>
                        <a:t>Topics</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79218" marR="79218" marT="39609" marB="39609" anchor="ctr"/>
                </a:tc>
                <a:tc>
                  <a:txBody>
                    <a:bodyPr/>
                    <a:lstStyle/>
                    <a:p>
                      <a:pPr marL="0" marR="0" algn="ctr">
                        <a:lnSpc>
                          <a:spcPct val="115000"/>
                        </a:lnSpc>
                        <a:spcBef>
                          <a:spcPts val="0"/>
                        </a:spcBef>
                        <a:spcAft>
                          <a:spcPts val="0"/>
                        </a:spcAft>
                      </a:pPr>
                      <a:r>
                        <a:rPr lang="en-US" sz="1800" kern="1200">
                          <a:effectLst/>
                        </a:rPr>
                        <a:t>1</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1800" kern="1200">
                          <a:effectLst/>
                        </a:rPr>
                        <a:t>2</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1800" kern="1200">
                          <a:effectLst/>
                        </a:rPr>
                        <a:t>3</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1800" kern="1200">
                          <a:effectLst/>
                        </a:rPr>
                        <a:t>4</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1800" kern="1200">
                          <a:effectLst/>
                        </a:rPr>
                        <a:t>5</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1800" kern="1200">
                          <a:effectLst/>
                        </a:rPr>
                        <a:t>6</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1800" kern="1200">
                          <a:effectLst/>
                        </a:rPr>
                        <a:t>7</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1800" kern="1200">
                          <a:effectLst/>
                        </a:rPr>
                        <a:t>8</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1800" kern="1200">
                          <a:effectLst/>
                        </a:rPr>
                        <a:t>9</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1800" kern="1200">
                          <a:effectLst/>
                        </a:rPr>
                        <a:t>10</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1800" kern="1200">
                          <a:effectLst/>
                        </a:rPr>
                        <a:t>11</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1800" kern="1200">
                          <a:effectLst/>
                        </a:rPr>
                        <a:t>12</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1800" kern="1200" dirty="0">
                          <a:effectLst/>
                        </a:rPr>
                        <a:t>13</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a:lnSpc>
                          <a:spcPct val="115000"/>
                        </a:lnSpc>
                        <a:spcBef>
                          <a:spcPts val="0"/>
                        </a:spcBef>
                        <a:spcAft>
                          <a:spcPts val="0"/>
                        </a:spcAft>
                      </a:pPr>
                      <a:r>
                        <a:rPr lang="en-US" sz="1800" dirty="0">
                          <a:effectLst/>
                          <a:latin typeface="Calibri" panose="020F0502020204030204" pitchFamily="34" charset="0"/>
                          <a:ea typeface="宋体" panose="02010600030101010101" pitchFamily="2" charset="-122"/>
                          <a:cs typeface="Times New Roman" panose="02020603050405020304" pitchFamily="18" charset="0"/>
                        </a:rPr>
                        <a:t>#</a:t>
                      </a:r>
                    </a:p>
                  </a:txBody>
                  <a:tcPr marL="0" marR="0" marT="0" marB="0" anchor="ctr"/>
                </a:tc>
                <a:extLst>
                  <a:ext uri="{0D108BD9-81ED-4DB2-BD59-A6C34878D82A}">
                    <a16:rowId xmlns:a16="http://schemas.microsoft.com/office/drawing/2014/main" val="1402537311"/>
                  </a:ext>
                </a:extLst>
              </a:tr>
              <a:tr h="197962">
                <a:tc>
                  <a:txBody>
                    <a:bodyPr/>
                    <a:lstStyle/>
                    <a:p>
                      <a:pPr marL="0" marR="0" fontAlgn="b">
                        <a:lnSpc>
                          <a:spcPct val="115000"/>
                        </a:lnSpc>
                        <a:spcBef>
                          <a:spcPts val="0"/>
                        </a:spcBef>
                        <a:spcAft>
                          <a:spcPts val="0"/>
                        </a:spcAft>
                      </a:pPr>
                      <a:r>
                        <a:rPr lang="en-US" sz="1800" kern="1200" dirty="0">
                          <a:effectLst/>
                        </a:rPr>
                        <a:t>Feedback system</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8252" marR="8252" marT="8252"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dirty="0">
                          <a:effectLst/>
                          <a:latin typeface="Calibri" panose="020F0502020204030204" pitchFamily="34" charset="0"/>
                          <a:ea typeface="宋体" panose="02010600030101010101" pitchFamily="2" charset="-122"/>
                          <a:cs typeface="Times New Roman" panose="02020603050405020304" pitchFamily="18" charset="0"/>
                        </a:rPr>
                        <a:t>2</a:t>
                      </a:r>
                    </a:p>
                  </a:txBody>
                  <a:tcPr marL="0" marR="0" marT="0" marB="0" anchor="ctr"/>
                </a:tc>
                <a:extLst>
                  <a:ext uri="{0D108BD9-81ED-4DB2-BD59-A6C34878D82A}">
                    <a16:rowId xmlns:a16="http://schemas.microsoft.com/office/drawing/2014/main" val="3961835350"/>
                  </a:ext>
                </a:extLst>
              </a:tr>
              <a:tr h="387347">
                <a:tc>
                  <a:txBody>
                    <a:bodyPr/>
                    <a:lstStyle/>
                    <a:p>
                      <a:pPr marL="0" marR="0" fontAlgn="b">
                        <a:lnSpc>
                          <a:spcPct val="115000"/>
                        </a:lnSpc>
                        <a:spcBef>
                          <a:spcPts val="0"/>
                        </a:spcBef>
                        <a:spcAft>
                          <a:spcPts val="0"/>
                        </a:spcAft>
                      </a:pPr>
                      <a:r>
                        <a:rPr lang="en-US" sz="1800" kern="1200" dirty="0">
                          <a:effectLst/>
                        </a:rPr>
                        <a:t>Drawings</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8252" marR="8252" marT="8252" marB="0" anchor="ctr"/>
                </a:tc>
                <a:tc>
                  <a:txBody>
                    <a:bodyPr/>
                    <a:lstStyle/>
                    <a:p>
                      <a:pPr marL="0" marR="0" algn="ctr" fontAlgn="b">
                        <a:lnSpc>
                          <a:spcPct val="11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dirty="0">
                          <a:effectLst/>
                          <a:latin typeface="Calibri" panose="020F0502020204030204" pitchFamily="34" charset="0"/>
                          <a:ea typeface="宋体" panose="02010600030101010101" pitchFamily="2" charset="-122"/>
                          <a:cs typeface="Times New Roman" panose="02020603050405020304" pitchFamily="18" charset="0"/>
                        </a:rPr>
                        <a:t>7</a:t>
                      </a:r>
                    </a:p>
                  </a:txBody>
                  <a:tcPr marL="0" marR="0" marT="0" marB="0" anchor="ctr"/>
                </a:tc>
                <a:extLst>
                  <a:ext uri="{0D108BD9-81ED-4DB2-BD59-A6C34878D82A}">
                    <a16:rowId xmlns:a16="http://schemas.microsoft.com/office/drawing/2014/main" val="780910536"/>
                  </a:ext>
                </a:extLst>
              </a:tr>
              <a:tr h="387347">
                <a:tc>
                  <a:txBody>
                    <a:bodyPr/>
                    <a:lstStyle/>
                    <a:p>
                      <a:pPr marL="0" marR="0" fontAlgn="b">
                        <a:lnSpc>
                          <a:spcPct val="115000"/>
                        </a:lnSpc>
                        <a:spcBef>
                          <a:spcPts val="0"/>
                        </a:spcBef>
                        <a:spcAft>
                          <a:spcPts val="0"/>
                        </a:spcAft>
                      </a:pPr>
                      <a:r>
                        <a:rPr lang="en-US" sz="1800" kern="1200" dirty="0">
                          <a:effectLst/>
                        </a:rPr>
                        <a:t>CAD model</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8252" marR="8252" marT="8252"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dirty="0">
                          <a:effectLst/>
                          <a:latin typeface="Calibri" panose="020F0502020204030204" pitchFamily="34" charset="0"/>
                          <a:ea typeface="宋体" panose="02010600030101010101" pitchFamily="2" charset="-122"/>
                          <a:cs typeface="Times New Roman" panose="02020603050405020304" pitchFamily="18" charset="0"/>
                        </a:rPr>
                        <a:t>5</a:t>
                      </a:r>
                    </a:p>
                  </a:txBody>
                  <a:tcPr marL="0" marR="0" marT="0" marB="0" anchor="ctr"/>
                </a:tc>
                <a:extLst>
                  <a:ext uri="{0D108BD9-81ED-4DB2-BD59-A6C34878D82A}">
                    <a16:rowId xmlns:a16="http://schemas.microsoft.com/office/drawing/2014/main" val="2225918708"/>
                  </a:ext>
                </a:extLst>
              </a:tr>
              <a:tr h="387347">
                <a:tc>
                  <a:txBody>
                    <a:bodyPr/>
                    <a:lstStyle/>
                    <a:p>
                      <a:pPr marL="0" marR="0" fontAlgn="b">
                        <a:lnSpc>
                          <a:spcPct val="115000"/>
                        </a:lnSpc>
                        <a:spcBef>
                          <a:spcPts val="0"/>
                        </a:spcBef>
                        <a:spcAft>
                          <a:spcPts val="0"/>
                        </a:spcAft>
                      </a:pPr>
                      <a:r>
                        <a:rPr lang="en-US" sz="1800" kern="1200" dirty="0">
                          <a:effectLst/>
                        </a:rPr>
                        <a:t>Physical parts/blanks</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8252" marR="8252" marT="8252"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dirty="0">
                          <a:effectLst/>
                          <a:latin typeface="Calibri" panose="020F0502020204030204" pitchFamily="34" charset="0"/>
                          <a:ea typeface="宋体" panose="02010600030101010101" pitchFamily="2" charset="-122"/>
                          <a:cs typeface="Times New Roman" panose="02020603050405020304" pitchFamily="18" charset="0"/>
                        </a:rPr>
                        <a:t>6</a:t>
                      </a:r>
                    </a:p>
                  </a:txBody>
                  <a:tcPr marL="0" marR="0" marT="0" marB="0" anchor="ctr"/>
                </a:tc>
                <a:extLst>
                  <a:ext uri="{0D108BD9-81ED-4DB2-BD59-A6C34878D82A}">
                    <a16:rowId xmlns:a16="http://schemas.microsoft.com/office/drawing/2014/main" val="2506820380"/>
                  </a:ext>
                </a:extLst>
              </a:tr>
              <a:tr h="387347">
                <a:tc>
                  <a:txBody>
                    <a:bodyPr/>
                    <a:lstStyle/>
                    <a:p>
                      <a:pPr marL="0" marR="0" fontAlgn="b">
                        <a:lnSpc>
                          <a:spcPct val="115000"/>
                        </a:lnSpc>
                        <a:spcBef>
                          <a:spcPts val="0"/>
                        </a:spcBef>
                        <a:spcAft>
                          <a:spcPts val="0"/>
                        </a:spcAft>
                      </a:pPr>
                      <a:r>
                        <a:rPr lang="en-US" sz="1800" kern="1200" dirty="0">
                          <a:effectLst/>
                        </a:rPr>
                        <a:t>Sketches</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8252" marR="8252" marT="8252"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kern="12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tc>
                <a:tc>
                  <a:txBody>
                    <a:bodyPr/>
                    <a:lstStyle/>
                    <a:p>
                      <a:pPr marL="0" marR="0" algn="ctr" fontAlgn="b">
                        <a:lnSpc>
                          <a:spcPct val="115000"/>
                        </a:lnSpc>
                        <a:spcBef>
                          <a:spcPts val="0"/>
                        </a:spcBef>
                        <a:spcAft>
                          <a:spcPts val="0"/>
                        </a:spcAft>
                      </a:pPr>
                      <a:r>
                        <a:rPr lang="en-US" sz="1800" dirty="0">
                          <a:effectLst/>
                          <a:latin typeface="Calibri" panose="020F0502020204030204" pitchFamily="34" charset="0"/>
                          <a:ea typeface="宋体" panose="02010600030101010101" pitchFamily="2" charset="-122"/>
                          <a:cs typeface="Times New Roman" panose="02020603050405020304" pitchFamily="18" charset="0"/>
                        </a:rPr>
                        <a:t>1</a:t>
                      </a:r>
                    </a:p>
                  </a:txBody>
                  <a:tcPr marL="0" marR="0" marT="0" marB="0" anchor="ctr"/>
                </a:tc>
                <a:extLst>
                  <a:ext uri="{0D108BD9-81ED-4DB2-BD59-A6C34878D82A}">
                    <a16:rowId xmlns:a16="http://schemas.microsoft.com/office/drawing/2014/main" val="634451295"/>
                  </a:ext>
                </a:extLst>
              </a:tr>
            </a:tbl>
          </a:graphicData>
        </a:graphic>
      </p:graphicFrame>
      <p:grpSp>
        <p:nvGrpSpPr>
          <p:cNvPr id="4" name="Group 3">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5"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10"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1"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2"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6"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Research Tasks</a:t>
              </a:r>
            </a:p>
          </p:txBody>
        </p:sp>
        <p:sp>
          <p:nvSpPr>
            <p:cNvPr id="8"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9"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Tree>
    <p:extLst>
      <p:ext uri="{BB962C8B-B14F-4D97-AF65-F5344CB8AC3E}">
        <p14:creationId xmlns:p14="http://schemas.microsoft.com/office/powerpoint/2010/main" val="2232311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B20D7-6015-45CB-B726-B7008456F16F}"/>
              </a:ext>
            </a:extLst>
          </p:cNvPr>
          <p:cNvSpPr>
            <a:spLocks noGrp="1"/>
          </p:cNvSpPr>
          <p:nvPr>
            <p:ph idx="1"/>
          </p:nvPr>
        </p:nvSpPr>
        <p:spPr>
          <a:xfrm>
            <a:off x="1" y="1413933"/>
            <a:ext cx="8873067" cy="4749800"/>
          </a:xfrm>
        </p:spPr>
        <p:txBody>
          <a:bodyPr/>
          <a:lstStyle/>
          <a:p>
            <a:pPr marL="285750" indent="-285750">
              <a:buFont typeface="Arial" panose="020B0604020202020204" pitchFamily="34" charset="0"/>
              <a:buChar char="•"/>
            </a:pPr>
            <a:r>
              <a:rPr lang="en-US" dirty="0"/>
              <a:t>Research questions:</a:t>
            </a:r>
          </a:p>
          <a:p>
            <a:pPr marL="635508" lvl="1" indent="-285750">
              <a:buFont typeface="Arial" panose="020B0604020202020204" pitchFamily="34" charset="0"/>
              <a:buChar char="•"/>
            </a:pPr>
            <a:r>
              <a:rPr lang="en-US" dirty="0"/>
              <a:t>What are the failure reasons for FDM?</a:t>
            </a:r>
          </a:p>
          <a:p>
            <a:pPr marL="635508" lvl="1" indent="-285750">
              <a:buFont typeface="Arial" panose="020B0604020202020204" pitchFamily="34" charset="0"/>
              <a:buChar char="•"/>
            </a:pPr>
            <a:r>
              <a:rPr lang="en-US" dirty="0"/>
              <a:t>What are the problematic features and settings?</a:t>
            </a:r>
          </a:p>
          <a:p>
            <a:pPr marL="635508" lvl="1" indent="-285750">
              <a:buFont typeface="Arial" panose="020B0604020202020204" pitchFamily="34" charset="0"/>
              <a:buChar char="•"/>
            </a:pPr>
            <a:r>
              <a:rPr lang="en-US" dirty="0"/>
              <a:t>What feedback is given to designers by software?</a:t>
            </a:r>
          </a:p>
          <a:p>
            <a:pPr marL="635508" lvl="1" indent="-285750">
              <a:buFont typeface="Arial" panose="020B0604020202020204" pitchFamily="34" charset="0"/>
              <a:buChar char="•"/>
            </a:pPr>
            <a:r>
              <a:rPr lang="en-US" dirty="0"/>
              <a:t>How do software provide feedback?</a:t>
            </a:r>
          </a:p>
          <a:p>
            <a:pPr marL="635508" lvl="1" indent="-285750">
              <a:buFont typeface="Arial" panose="020B0604020202020204" pitchFamily="34" charset="0"/>
              <a:buChar char="•"/>
            </a:pPr>
            <a:endParaRPr lang="en-US" sz="1375" dirty="0"/>
          </a:p>
          <a:p>
            <a:pPr marL="635508" lvl="1" indent="-285750">
              <a:buFont typeface="Arial" panose="020B0604020202020204" pitchFamily="34" charset="0"/>
              <a:buChar char="•"/>
            </a:pPr>
            <a:endParaRPr lang="en-US" sz="1375" dirty="0"/>
          </a:p>
          <a:p>
            <a:pPr marL="635508" lvl="1" indent="-285750">
              <a:buFont typeface="Arial" panose="020B0604020202020204" pitchFamily="34" charset="0"/>
              <a:buChar char="•"/>
            </a:pPr>
            <a:endParaRPr lang="en-US" sz="1375" dirty="0"/>
          </a:p>
        </p:txBody>
      </p:sp>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1255776"/>
          </a:xfrm>
        </p:spPr>
        <p:txBody>
          <a:bodyPr/>
          <a:lstStyle/>
          <a:p>
            <a:pPr lvl="0"/>
            <a:r>
              <a:rPr lang="en-US" dirty="0"/>
              <a:t>S</a:t>
            </a:r>
            <a:r>
              <a:rPr lang="en-US" altLang="zh-CN" dirty="0"/>
              <a:t>ub-</a:t>
            </a:r>
            <a:r>
              <a:rPr lang="en-US" dirty="0"/>
              <a:t>Task 1.4: Data collection in the university makerspace for FDM</a:t>
            </a:r>
          </a:p>
        </p:txBody>
      </p:sp>
      <p:pic>
        <p:nvPicPr>
          <p:cNvPr id="5" name="Content Placeholder 3">
            <a:extLst>
              <a:ext uri="{FF2B5EF4-FFF2-40B4-BE49-F238E27FC236}">
                <a16:creationId xmlns:a16="http://schemas.microsoft.com/office/drawing/2014/main" id="{5A8A52A5-AFE3-4BA9-903B-DD4D6E094C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823" y="3314170"/>
            <a:ext cx="3799417" cy="2849563"/>
          </a:xfrm>
          <a:prstGeom prst="rect">
            <a:avLst/>
          </a:prstGeom>
        </p:spPr>
      </p:pic>
      <p:grpSp>
        <p:nvGrpSpPr>
          <p:cNvPr id="6" name="Group 5">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7"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11"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2"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3"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8"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Research Tasks</a:t>
              </a:r>
            </a:p>
          </p:txBody>
        </p:sp>
        <p:sp>
          <p:nvSpPr>
            <p:cNvPr id="9"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10"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Tree>
    <p:extLst>
      <p:ext uri="{BB962C8B-B14F-4D97-AF65-F5344CB8AC3E}">
        <p14:creationId xmlns:p14="http://schemas.microsoft.com/office/powerpoint/2010/main" val="1936271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A272FE-E07B-4A55-A77A-66718B9303C6}"/>
              </a:ext>
            </a:extLst>
          </p:cNvPr>
          <p:cNvSpPr>
            <a:spLocks noGrp="1"/>
          </p:cNvSpPr>
          <p:nvPr>
            <p:ph type="title"/>
          </p:nvPr>
        </p:nvSpPr>
        <p:spPr>
          <a:xfrm>
            <a:off x="26295" y="137356"/>
            <a:ext cx="9117705" cy="991352"/>
          </a:xfrm>
        </p:spPr>
        <p:txBody>
          <a:bodyPr/>
          <a:lstStyle/>
          <a:p>
            <a:r>
              <a:rPr lang="en-US" dirty="0"/>
              <a:t>Collect users’ expertise information, CAD model and printing settings</a:t>
            </a:r>
          </a:p>
        </p:txBody>
      </p:sp>
      <p:grpSp>
        <p:nvGrpSpPr>
          <p:cNvPr id="4" name="Group 3">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5"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9"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1"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2"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6"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Research Tasks</a:t>
              </a:r>
            </a:p>
          </p:txBody>
        </p:sp>
        <p:sp>
          <p:nvSpPr>
            <p:cNvPr id="7"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8"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pic>
        <p:nvPicPr>
          <p:cNvPr id="13" name="Content Placeholder 6">
            <a:extLst>
              <a:ext uri="{FF2B5EF4-FFF2-40B4-BE49-F238E27FC236}">
                <a16:creationId xmlns:a16="http://schemas.microsoft.com/office/drawing/2014/main" id="{F45141D4-FCEF-4381-A842-1D3A9A39B4D7}"/>
              </a:ext>
            </a:extLst>
          </p:cNvPr>
          <p:cNvPicPr>
            <a:picLocks noChangeAspect="1"/>
          </p:cNvPicPr>
          <p:nvPr/>
        </p:nvPicPr>
        <p:blipFill rotWithShape="1">
          <a:blip r:embed="rId2"/>
          <a:srcRect t="7102"/>
          <a:stretch/>
        </p:blipFill>
        <p:spPr>
          <a:xfrm>
            <a:off x="3726322" y="1286363"/>
            <a:ext cx="5231096" cy="3641386"/>
          </a:xfrm>
          <a:prstGeom prst="rect">
            <a:avLst/>
          </a:prstGeom>
        </p:spPr>
      </p:pic>
      <p:sp>
        <p:nvSpPr>
          <p:cNvPr id="14" name="Content Placeholder 13">
            <a:extLst>
              <a:ext uri="{FF2B5EF4-FFF2-40B4-BE49-F238E27FC236}">
                <a16:creationId xmlns:a16="http://schemas.microsoft.com/office/drawing/2014/main" id="{D2423B28-FAE4-4641-8E60-70337D740373}"/>
              </a:ext>
            </a:extLst>
          </p:cNvPr>
          <p:cNvSpPr>
            <a:spLocks noGrp="1"/>
          </p:cNvSpPr>
          <p:nvPr>
            <p:ph idx="1"/>
          </p:nvPr>
        </p:nvSpPr>
        <p:spPr>
          <a:xfrm>
            <a:off x="44905" y="1280748"/>
            <a:ext cx="4043619" cy="4597760"/>
          </a:xfrm>
        </p:spPr>
        <p:txBody>
          <a:bodyPr/>
          <a:lstStyle/>
          <a:p>
            <a:r>
              <a:rPr lang="en-US" dirty="0"/>
              <a:t>Expertise information:</a:t>
            </a:r>
          </a:p>
          <a:p>
            <a:pPr marL="285750" indent="-285750">
              <a:buFont typeface="Arial" panose="020B0604020202020204" pitchFamily="34" charset="0"/>
              <a:buChar char="•"/>
            </a:pPr>
            <a:r>
              <a:rPr lang="en-US" dirty="0"/>
              <a:t>Major</a:t>
            </a:r>
          </a:p>
          <a:p>
            <a:pPr marL="285750" indent="-285750">
              <a:buFont typeface="Arial" panose="020B0604020202020204" pitchFamily="34" charset="0"/>
              <a:buChar char="•"/>
            </a:pPr>
            <a:r>
              <a:rPr lang="en-US" dirty="0"/>
              <a:t>Year of study</a:t>
            </a:r>
          </a:p>
          <a:p>
            <a:pPr marL="285750" indent="-285750">
              <a:buFont typeface="Arial" panose="020B0604020202020204" pitchFamily="34" charset="0"/>
              <a:buChar char="•"/>
            </a:pPr>
            <a:r>
              <a:rPr lang="en-US" dirty="0"/>
              <a:t>Number of parts printed</a:t>
            </a:r>
          </a:p>
          <a:p>
            <a:pPr marL="285750" indent="-285750">
              <a:buFont typeface="Arial" panose="020B0604020202020204" pitchFamily="34" charset="0"/>
              <a:buChar char="•"/>
            </a:pPr>
            <a:r>
              <a:rPr lang="en-US" dirty="0"/>
              <a:t>Frequency of printing</a:t>
            </a:r>
          </a:p>
          <a:p>
            <a:pPr marL="285750" indent="-285750">
              <a:buFont typeface="Arial" panose="020B0604020202020204" pitchFamily="34" charset="0"/>
              <a:buChar char="•"/>
            </a:pPr>
            <a:r>
              <a:rPr lang="en-US" dirty="0"/>
              <a:t>Number of projects done using CAD software </a:t>
            </a:r>
          </a:p>
        </p:txBody>
      </p:sp>
    </p:spTree>
    <p:extLst>
      <p:ext uri="{BB962C8B-B14F-4D97-AF65-F5344CB8AC3E}">
        <p14:creationId xmlns:p14="http://schemas.microsoft.com/office/powerpoint/2010/main" val="4112061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B20D7-6015-45CB-B726-B7008456F16F}"/>
              </a:ext>
            </a:extLst>
          </p:cNvPr>
          <p:cNvSpPr>
            <a:spLocks noGrp="1"/>
          </p:cNvSpPr>
          <p:nvPr>
            <p:ph idx="1"/>
          </p:nvPr>
        </p:nvSpPr>
        <p:spPr>
          <a:xfrm>
            <a:off x="1" y="1413933"/>
            <a:ext cx="9143999" cy="4749800"/>
          </a:xfrm>
        </p:spPr>
        <p:txBody>
          <a:bodyPr/>
          <a:lstStyle/>
          <a:p>
            <a:pPr marL="285750" indent="-285750">
              <a:spcBef>
                <a:spcPts val="1000"/>
              </a:spcBef>
              <a:spcAft>
                <a:spcPts val="1000"/>
              </a:spcAft>
              <a:buFont typeface="Arial" panose="020B0604020202020204" pitchFamily="34" charset="0"/>
              <a:buChar char="•"/>
            </a:pPr>
            <a:r>
              <a:rPr lang="en-US" dirty="0"/>
              <a:t>Fabrication failures could have significant impacts of the total building costs. </a:t>
            </a:r>
          </a:p>
          <a:p>
            <a:pPr marL="285750" indent="-285750">
              <a:spcBef>
                <a:spcPts val="1000"/>
              </a:spcBef>
              <a:spcAft>
                <a:spcPts val="1000"/>
              </a:spcAft>
              <a:buFont typeface="Arial" panose="020B0604020202020204" pitchFamily="34" charset="0"/>
              <a:buChar char="•"/>
            </a:pPr>
            <a:r>
              <a:rPr lang="en-US" dirty="0"/>
              <a:t>The breakdown of a single CNC lathe may halt the entire production process [3]. </a:t>
            </a:r>
          </a:p>
          <a:p>
            <a:pPr marL="285750" indent="-285750">
              <a:spcBef>
                <a:spcPts val="1000"/>
              </a:spcBef>
              <a:spcAft>
                <a:spcPts val="1000"/>
              </a:spcAft>
              <a:buFont typeface="Arial" panose="020B0604020202020204" pitchFamily="34" charset="0"/>
              <a:buChar char="•"/>
            </a:pPr>
            <a:r>
              <a:rPr lang="en-US" dirty="0"/>
              <a:t>In selective laser sintering, the expected cost by build failures was responsible for up to 38% of total costs [4].</a:t>
            </a:r>
          </a:p>
          <a:p>
            <a:pPr marL="285750" indent="-285750">
              <a:spcBef>
                <a:spcPts val="1000"/>
              </a:spcBef>
              <a:spcAft>
                <a:spcPts val="1000"/>
              </a:spcAft>
              <a:buFont typeface="Arial" panose="020B0604020202020204" pitchFamily="34" charset="0"/>
              <a:buChar char="•"/>
            </a:pPr>
            <a:r>
              <a:rPr lang="en-US" dirty="0"/>
              <a:t>Good design and planning can reduce the fabrication failures.</a:t>
            </a:r>
          </a:p>
          <a:p>
            <a:pPr marL="285750" indent="-285750">
              <a:spcBef>
                <a:spcPts val="1000"/>
              </a:spcBef>
              <a:spcAft>
                <a:spcPts val="1000"/>
              </a:spcAft>
              <a:buFont typeface="Arial" panose="020B0604020202020204" pitchFamily="34" charset="0"/>
              <a:buChar char="•"/>
            </a:pPr>
            <a:r>
              <a:rPr lang="en-US" dirty="0"/>
              <a:t>Novices may not have enough knowledge to deliver good design and planning.</a:t>
            </a:r>
          </a:p>
          <a:p>
            <a:pPr marL="635508" lvl="1" indent="-285750">
              <a:spcBef>
                <a:spcPts val="1000"/>
              </a:spcBef>
              <a:spcAft>
                <a:spcPts val="1000"/>
              </a:spcAft>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991352"/>
          </a:xfrm>
        </p:spPr>
        <p:txBody>
          <a:bodyPr/>
          <a:lstStyle/>
          <a:p>
            <a:r>
              <a:rPr lang="en-US" dirty="0"/>
              <a:t>Fabrication failures increase the environmental impacts</a:t>
            </a:r>
          </a:p>
        </p:txBody>
      </p:sp>
      <p:grpSp>
        <p:nvGrpSpPr>
          <p:cNvPr id="4" name="Group 3">
            <a:extLst>
              <a:ext uri="{FF2B5EF4-FFF2-40B4-BE49-F238E27FC236}">
                <a16:creationId xmlns:a16="http://schemas.microsoft.com/office/drawing/2014/main" id="{D5912A56-A46F-4C79-98E2-842D93E6EB03}"/>
              </a:ext>
            </a:extLst>
          </p:cNvPr>
          <p:cNvGrpSpPr/>
          <p:nvPr/>
        </p:nvGrpSpPr>
        <p:grpSpPr>
          <a:xfrm>
            <a:off x="26295" y="5888096"/>
            <a:ext cx="8931123" cy="353344"/>
            <a:chOff x="212877" y="5999451"/>
            <a:chExt cx="9296971" cy="359050"/>
          </a:xfrm>
        </p:grpSpPr>
        <p:grpSp>
          <p:nvGrpSpPr>
            <p:cNvPr id="5" name="Shape 162">
              <a:extLst>
                <a:ext uri="{FF2B5EF4-FFF2-40B4-BE49-F238E27FC236}">
                  <a16:creationId xmlns:a16="http://schemas.microsoft.com/office/drawing/2014/main" id="{D4953C97-6C3F-43D9-9E1F-DDC5713B9828}"/>
                </a:ext>
              </a:extLst>
            </p:cNvPr>
            <p:cNvGrpSpPr/>
            <p:nvPr/>
          </p:nvGrpSpPr>
          <p:grpSpPr>
            <a:xfrm>
              <a:off x="212877" y="5999451"/>
              <a:ext cx="4637314" cy="347638"/>
              <a:chOff x="199850" y="4695125"/>
              <a:chExt cx="2090675" cy="273000"/>
            </a:xfrm>
          </p:grpSpPr>
          <p:sp>
            <p:nvSpPr>
              <p:cNvPr id="9" name="Shape 163">
                <a:extLst>
                  <a:ext uri="{FF2B5EF4-FFF2-40B4-BE49-F238E27FC236}">
                    <a16:creationId xmlns:a16="http://schemas.microsoft.com/office/drawing/2014/main" id="{3A5B3E11-42C7-4F7F-97DD-5BFA560D7F50}"/>
                  </a:ext>
                </a:extLst>
              </p:cNvPr>
              <p:cNvSpPr/>
              <p:nvPr/>
            </p:nvSpPr>
            <p:spPr>
              <a:xfrm>
                <a:off x="199850" y="4695125"/>
                <a:ext cx="789000" cy="273000"/>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Introduction</a:t>
                </a:r>
              </a:p>
            </p:txBody>
          </p:sp>
          <p:sp>
            <p:nvSpPr>
              <p:cNvPr id="10" name="Shape 164">
                <a:extLst>
                  <a:ext uri="{FF2B5EF4-FFF2-40B4-BE49-F238E27FC236}">
                    <a16:creationId xmlns:a16="http://schemas.microsoft.com/office/drawing/2014/main" id="{9B19DA51-558C-4435-BD6B-4E0CDC85C746}"/>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1" name="Shape 167">
                <a:extLst>
                  <a:ext uri="{FF2B5EF4-FFF2-40B4-BE49-F238E27FC236}">
                    <a16:creationId xmlns:a16="http://schemas.microsoft.com/office/drawing/2014/main" id="{C6C805BF-5443-4FE2-BD59-FB9F0209EF68}"/>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6" name="Shape 167">
              <a:extLst>
                <a:ext uri="{FF2B5EF4-FFF2-40B4-BE49-F238E27FC236}">
                  <a16:creationId xmlns:a16="http://schemas.microsoft.com/office/drawing/2014/main" id="{52F2E7D1-FE0C-456F-BAD9-025055AF9342}"/>
                </a:ext>
              </a:extLst>
            </p:cNvPr>
            <p:cNvSpPr/>
            <p:nvPr/>
          </p:nvSpPr>
          <p:spPr>
            <a:xfrm>
              <a:off x="4653334" y="6005157"/>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Tasks</a:t>
              </a:r>
            </a:p>
          </p:txBody>
        </p:sp>
        <p:sp>
          <p:nvSpPr>
            <p:cNvPr id="7" name="Shape 167">
              <a:extLst>
                <a:ext uri="{FF2B5EF4-FFF2-40B4-BE49-F238E27FC236}">
                  <a16:creationId xmlns:a16="http://schemas.microsoft.com/office/drawing/2014/main" id="{FBEEF751-DB43-40F8-9AD8-2B5454512715}"/>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8" name="Shape 167">
              <a:extLst>
                <a:ext uri="{FF2B5EF4-FFF2-40B4-BE49-F238E27FC236}">
                  <a16:creationId xmlns:a16="http://schemas.microsoft.com/office/drawing/2014/main" id="{DF5E1DB5-033C-49A6-8F6C-CC96AA0BA05E}"/>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Tree>
    <p:extLst>
      <p:ext uri="{BB962C8B-B14F-4D97-AF65-F5344CB8AC3E}">
        <p14:creationId xmlns:p14="http://schemas.microsoft.com/office/powerpoint/2010/main" val="1394436959"/>
      </p:ext>
    </p:extLst>
  </p:cSld>
  <p:clrMapOvr>
    <a:masterClrMapping/>
  </p:clrMapOvr>
  <mc:AlternateContent xmlns:mc="http://schemas.openxmlformats.org/markup-compatibility/2006" xmlns:p14="http://schemas.microsoft.com/office/powerpoint/2010/main">
    <mc:Choice Requires="p14">
      <p:transition spd="slow" p14:dur="2000" advTm="143"/>
    </mc:Choice>
    <mc:Fallback xmlns="">
      <p:transition spd="slow" advTm="14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A272FE-E07B-4A55-A77A-66718B9303C6}"/>
              </a:ext>
            </a:extLst>
          </p:cNvPr>
          <p:cNvSpPr>
            <a:spLocks noGrp="1"/>
          </p:cNvSpPr>
          <p:nvPr>
            <p:ph type="title"/>
          </p:nvPr>
        </p:nvSpPr>
        <p:spPr>
          <a:xfrm>
            <a:off x="149289" y="223935"/>
            <a:ext cx="7333308" cy="991352"/>
          </a:xfrm>
        </p:spPr>
        <p:txBody>
          <a:bodyPr/>
          <a:lstStyle/>
          <a:p>
            <a:r>
              <a:rPr lang="en-US" dirty="0"/>
              <a:t>Current Progress: Failure modes caused by designer errors can be solved by providing feedback content.</a:t>
            </a:r>
          </a:p>
        </p:txBody>
      </p:sp>
      <p:graphicFrame>
        <p:nvGraphicFramePr>
          <p:cNvPr id="5" name="Content Placeholder 4">
            <a:extLst>
              <a:ext uri="{FF2B5EF4-FFF2-40B4-BE49-F238E27FC236}">
                <a16:creationId xmlns:a16="http://schemas.microsoft.com/office/drawing/2014/main" id="{2AC83209-8F82-4528-B57F-D3E462305559}"/>
              </a:ext>
            </a:extLst>
          </p:cNvPr>
          <p:cNvGraphicFramePr>
            <a:graphicFrameLocks noGrp="1"/>
          </p:cNvGraphicFramePr>
          <p:nvPr>
            <p:ph idx="1"/>
            <p:extLst>
              <p:ext uri="{D42A27DB-BD31-4B8C-83A1-F6EECF244321}">
                <p14:modId xmlns:p14="http://schemas.microsoft.com/office/powerpoint/2010/main" val="1615317321"/>
              </p:ext>
            </p:extLst>
          </p:nvPr>
        </p:nvGraphicFramePr>
        <p:xfrm>
          <a:off x="149289" y="1129683"/>
          <a:ext cx="8872536" cy="4280535"/>
        </p:xfrm>
        <a:graphic>
          <a:graphicData uri="http://schemas.openxmlformats.org/drawingml/2006/table">
            <a:tbl>
              <a:tblPr firstRow="1" firstCol="1" bandRow="1">
                <a:tableStyleId>{5C22544A-7EE6-4342-B048-85BDC9FD1C3A}</a:tableStyleId>
              </a:tblPr>
              <a:tblGrid>
                <a:gridCol w="2218134">
                  <a:extLst>
                    <a:ext uri="{9D8B030D-6E8A-4147-A177-3AD203B41FA5}">
                      <a16:colId xmlns:a16="http://schemas.microsoft.com/office/drawing/2014/main" val="1202136998"/>
                    </a:ext>
                  </a:extLst>
                </a:gridCol>
                <a:gridCol w="2218134">
                  <a:extLst>
                    <a:ext uri="{9D8B030D-6E8A-4147-A177-3AD203B41FA5}">
                      <a16:colId xmlns:a16="http://schemas.microsoft.com/office/drawing/2014/main" val="3782578964"/>
                    </a:ext>
                  </a:extLst>
                </a:gridCol>
                <a:gridCol w="2218134">
                  <a:extLst>
                    <a:ext uri="{9D8B030D-6E8A-4147-A177-3AD203B41FA5}">
                      <a16:colId xmlns:a16="http://schemas.microsoft.com/office/drawing/2014/main" val="1605330189"/>
                    </a:ext>
                  </a:extLst>
                </a:gridCol>
                <a:gridCol w="2218134">
                  <a:extLst>
                    <a:ext uri="{9D8B030D-6E8A-4147-A177-3AD203B41FA5}">
                      <a16:colId xmlns:a16="http://schemas.microsoft.com/office/drawing/2014/main" val="3429106625"/>
                    </a:ext>
                  </a:extLst>
                </a:gridCol>
              </a:tblGrid>
              <a:tr h="194558">
                <a:tc>
                  <a:txBody>
                    <a:bodyPr/>
                    <a:lstStyle/>
                    <a:p>
                      <a:pPr marL="0" marR="0" algn="ctr">
                        <a:lnSpc>
                          <a:spcPct val="150000"/>
                        </a:lnSpc>
                        <a:spcBef>
                          <a:spcPts val="0"/>
                        </a:spcBef>
                        <a:spcAft>
                          <a:spcPts val="0"/>
                        </a:spcAft>
                        <a:tabLst>
                          <a:tab pos="944880" algn="ctr"/>
                          <a:tab pos="1295400" algn="l"/>
                        </a:tabLst>
                      </a:pPr>
                      <a:r>
                        <a:rPr lang="en-US" sz="1800" dirty="0">
                          <a:effectLst/>
                        </a:rPr>
                        <a:t>Type</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ctr">
                        <a:lnSpc>
                          <a:spcPct val="150000"/>
                        </a:lnSpc>
                        <a:spcBef>
                          <a:spcPts val="0"/>
                        </a:spcBef>
                        <a:spcAft>
                          <a:spcPts val="0"/>
                        </a:spcAft>
                      </a:pPr>
                      <a:r>
                        <a:rPr lang="en-US" sz="1800" dirty="0">
                          <a:effectLst/>
                        </a:rPr>
                        <a:t>Machine Operator Error</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ctr">
                        <a:lnSpc>
                          <a:spcPct val="150000"/>
                        </a:lnSpc>
                        <a:spcBef>
                          <a:spcPts val="0"/>
                        </a:spcBef>
                        <a:spcAft>
                          <a:spcPts val="0"/>
                        </a:spcAft>
                      </a:pPr>
                      <a:r>
                        <a:rPr lang="en-US" sz="1800" dirty="0">
                          <a:effectLst/>
                        </a:rPr>
                        <a:t>Machine Error</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ctr">
                        <a:lnSpc>
                          <a:spcPct val="150000"/>
                        </a:lnSpc>
                        <a:spcBef>
                          <a:spcPts val="0"/>
                        </a:spcBef>
                        <a:spcAft>
                          <a:spcPts val="0"/>
                        </a:spcAft>
                      </a:pPr>
                      <a:r>
                        <a:rPr lang="en-US" sz="1800">
                          <a:effectLst/>
                        </a:rPr>
                        <a:t>Designer Error</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extLst>
                  <a:ext uri="{0D108BD9-81ED-4DB2-BD59-A6C34878D82A}">
                    <a16:rowId xmlns:a16="http://schemas.microsoft.com/office/drawing/2014/main" val="3563984291"/>
                  </a:ext>
                </a:extLst>
              </a:tr>
              <a:tr h="194558">
                <a:tc>
                  <a:txBody>
                    <a:bodyPr/>
                    <a:lstStyle/>
                    <a:p>
                      <a:pPr marL="0" marR="0" algn="ctr">
                        <a:lnSpc>
                          <a:spcPct val="150000"/>
                        </a:lnSpc>
                        <a:spcBef>
                          <a:spcPts val="0"/>
                        </a:spcBef>
                        <a:spcAft>
                          <a:spcPts val="0"/>
                        </a:spcAft>
                      </a:pPr>
                      <a:r>
                        <a:rPr lang="en-US" sz="1800">
                          <a:effectLst/>
                        </a:rPr>
                        <a:t>Unused Filament</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ctr">
                        <a:lnSpc>
                          <a:spcPct val="150000"/>
                        </a:lnSpc>
                        <a:spcBef>
                          <a:spcPts val="0"/>
                        </a:spcBef>
                        <a:spcAft>
                          <a:spcPts val="0"/>
                        </a:spcAft>
                      </a:pPr>
                      <a:r>
                        <a:rPr lang="en-US" sz="18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ctr">
                        <a:lnSpc>
                          <a:spcPct val="150000"/>
                        </a:lnSpc>
                        <a:spcBef>
                          <a:spcPts val="0"/>
                        </a:spcBef>
                        <a:spcAft>
                          <a:spcPts val="0"/>
                        </a:spcAft>
                      </a:pPr>
                      <a:r>
                        <a:rPr lang="en-US" sz="18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ctr">
                        <a:lnSpc>
                          <a:spcPct val="150000"/>
                        </a:lnSpc>
                        <a:spcBef>
                          <a:spcPts val="0"/>
                        </a:spcBef>
                        <a:spcAft>
                          <a:spcPts val="0"/>
                        </a:spcAft>
                      </a:pPr>
                      <a:r>
                        <a:rPr lang="en-US" sz="18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extLst>
                  <a:ext uri="{0D108BD9-81ED-4DB2-BD59-A6C34878D82A}">
                    <a16:rowId xmlns:a16="http://schemas.microsoft.com/office/drawing/2014/main" val="619208790"/>
                  </a:ext>
                </a:extLst>
              </a:tr>
              <a:tr h="194558">
                <a:tc>
                  <a:txBody>
                    <a:bodyPr/>
                    <a:lstStyle/>
                    <a:p>
                      <a:pPr marL="0" marR="0" algn="ctr">
                        <a:lnSpc>
                          <a:spcPct val="150000"/>
                        </a:lnSpc>
                        <a:spcBef>
                          <a:spcPts val="0"/>
                        </a:spcBef>
                        <a:spcAft>
                          <a:spcPts val="0"/>
                        </a:spcAft>
                      </a:pPr>
                      <a:r>
                        <a:rPr lang="en-US" sz="1800">
                          <a:effectLst/>
                        </a:rPr>
                        <a:t>Platform Heating</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ctr">
                        <a:lnSpc>
                          <a:spcPct val="150000"/>
                        </a:lnSpc>
                        <a:spcBef>
                          <a:spcPts val="0"/>
                        </a:spcBef>
                        <a:spcAft>
                          <a:spcPts val="0"/>
                        </a:spcAft>
                      </a:pPr>
                      <a:r>
                        <a:rPr lang="en-US" sz="18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ctr">
                        <a:lnSpc>
                          <a:spcPct val="150000"/>
                        </a:lnSpc>
                        <a:spcBef>
                          <a:spcPts val="0"/>
                        </a:spcBef>
                        <a:spcAft>
                          <a:spcPts val="0"/>
                        </a:spcAft>
                      </a:pPr>
                      <a:r>
                        <a:rPr lang="en-US" sz="18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ctr">
                        <a:lnSpc>
                          <a:spcPct val="150000"/>
                        </a:lnSpc>
                        <a:spcBef>
                          <a:spcPts val="0"/>
                        </a:spcBef>
                        <a:spcAft>
                          <a:spcPts val="0"/>
                        </a:spcAft>
                      </a:pPr>
                      <a:r>
                        <a:rPr lang="en-US" sz="18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extLst>
                  <a:ext uri="{0D108BD9-81ED-4DB2-BD59-A6C34878D82A}">
                    <a16:rowId xmlns:a16="http://schemas.microsoft.com/office/drawing/2014/main" val="1166919023"/>
                  </a:ext>
                </a:extLst>
              </a:tr>
              <a:tr h="194558">
                <a:tc>
                  <a:txBody>
                    <a:bodyPr/>
                    <a:lstStyle/>
                    <a:p>
                      <a:pPr marL="0" marR="0" algn="ctr">
                        <a:lnSpc>
                          <a:spcPct val="150000"/>
                        </a:lnSpc>
                        <a:spcBef>
                          <a:spcPts val="0"/>
                        </a:spcBef>
                        <a:spcAft>
                          <a:spcPts val="0"/>
                        </a:spcAft>
                      </a:pPr>
                      <a:r>
                        <a:rPr lang="en-US" sz="1800">
                          <a:effectLst/>
                        </a:rPr>
                        <a:t>Part Shape</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ctr">
                        <a:lnSpc>
                          <a:spcPct val="150000"/>
                        </a:lnSpc>
                        <a:spcBef>
                          <a:spcPts val="0"/>
                        </a:spcBef>
                        <a:spcAft>
                          <a:spcPts val="0"/>
                        </a:spcAft>
                      </a:pPr>
                      <a:r>
                        <a:rPr lang="en-US" sz="18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ctr">
                        <a:lnSpc>
                          <a:spcPct val="150000"/>
                        </a:lnSpc>
                        <a:spcBef>
                          <a:spcPts val="0"/>
                        </a:spcBef>
                        <a:spcAft>
                          <a:spcPts val="0"/>
                        </a:spcAft>
                      </a:pPr>
                      <a:r>
                        <a:rPr lang="en-US" sz="18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ctr">
                        <a:lnSpc>
                          <a:spcPct val="150000"/>
                        </a:lnSpc>
                        <a:spcBef>
                          <a:spcPts val="0"/>
                        </a:spcBef>
                        <a:spcAft>
                          <a:spcPts val="0"/>
                        </a:spcAft>
                      </a:pPr>
                      <a:r>
                        <a:rPr lang="en-US" sz="18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extLst>
                  <a:ext uri="{0D108BD9-81ED-4DB2-BD59-A6C34878D82A}">
                    <a16:rowId xmlns:a16="http://schemas.microsoft.com/office/drawing/2014/main" val="106262999"/>
                  </a:ext>
                </a:extLst>
              </a:tr>
              <a:tr h="194558">
                <a:tc>
                  <a:txBody>
                    <a:bodyPr/>
                    <a:lstStyle/>
                    <a:p>
                      <a:pPr marL="0" marR="0" algn="ctr">
                        <a:lnSpc>
                          <a:spcPct val="150000"/>
                        </a:lnSpc>
                        <a:spcBef>
                          <a:spcPts val="0"/>
                        </a:spcBef>
                        <a:spcAft>
                          <a:spcPts val="0"/>
                        </a:spcAft>
                      </a:pPr>
                      <a:r>
                        <a:rPr lang="en-US" sz="1800">
                          <a:effectLst/>
                        </a:rPr>
                        <a:t>Layer Shift</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ctr">
                        <a:lnSpc>
                          <a:spcPct val="150000"/>
                        </a:lnSpc>
                        <a:spcBef>
                          <a:spcPts val="0"/>
                        </a:spcBef>
                        <a:spcAft>
                          <a:spcPts val="0"/>
                        </a:spcAft>
                      </a:pPr>
                      <a:r>
                        <a:rPr lang="en-US" sz="18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ctr">
                        <a:lnSpc>
                          <a:spcPct val="150000"/>
                        </a:lnSpc>
                        <a:spcBef>
                          <a:spcPts val="0"/>
                        </a:spcBef>
                        <a:spcAft>
                          <a:spcPts val="0"/>
                        </a:spcAft>
                      </a:pPr>
                      <a:r>
                        <a:rPr lang="en-US" sz="18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ctr">
                        <a:lnSpc>
                          <a:spcPct val="150000"/>
                        </a:lnSpc>
                        <a:spcBef>
                          <a:spcPts val="0"/>
                        </a:spcBef>
                        <a:spcAft>
                          <a:spcPts val="0"/>
                        </a:spcAft>
                      </a:pPr>
                      <a:r>
                        <a:rPr lang="en-US" sz="18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extLst>
                  <a:ext uri="{0D108BD9-81ED-4DB2-BD59-A6C34878D82A}">
                    <a16:rowId xmlns:a16="http://schemas.microsoft.com/office/drawing/2014/main" val="1217729080"/>
                  </a:ext>
                </a:extLst>
              </a:tr>
              <a:tr h="194558">
                <a:tc>
                  <a:txBody>
                    <a:bodyPr/>
                    <a:lstStyle/>
                    <a:p>
                      <a:pPr marL="0" marR="0" algn="ctr">
                        <a:lnSpc>
                          <a:spcPct val="100000"/>
                        </a:lnSpc>
                        <a:spcBef>
                          <a:spcPts val="0"/>
                        </a:spcBef>
                        <a:spcAft>
                          <a:spcPts val="0"/>
                        </a:spcAft>
                      </a:pPr>
                      <a:r>
                        <a:rPr lang="en-US" sz="1800" dirty="0">
                          <a:effectLst/>
                        </a:rPr>
                        <a:t>Support Material Removing</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ctr">
                        <a:lnSpc>
                          <a:spcPct val="150000"/>
                        </a:lnSpc>
                        <a:spcBef>
                          <a:spcPts val="0"/>
                        </a:spcBef>
                        <a:spcAft>
                          <a:spcPts val="0"/>
                        </a:spcAft>
                      </a:pPr>
                      <a:r>
                        <a:rPr lang="en-US" sz="18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ctr">
                        <a:lnSpc>
                          <a:spcPct val="150000"/>
                        </a:lnSpc>
                        <a:spcBef>
                          <a:spcPts val="0"/>
                        </a:spcBef>
                        <a:spcAft>
                          <a:spcPts val="0"/>
                        </a:spcAft>
                      </a:pPr>
                      <a:r>
                        <a:rPr lang="en-US" sz="18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ctr">
                        <a:lnSpc>
                          <a:spcPct val="150000"/>
                        </a:lnSpc>
                        <a:spcBef>
                          <a:spcPts val="0"/>
                        </a:spcBef>
                        <a:spcAft>
                          <a:spcPts val="0"/>
                        </a:spcAft>
                      </a:pPr>
                      <a:r>
                        <a:rPr lang="en-US" sz="18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extLst>
                  <a:ext uri="{0D108BD9-81ED-4DB2-BD59-A6C34878D82A}">
                    <a16:rowId xmlns:a16="http://schemas.microsoft.com/office/drawing/2014/main" val="1699106112"/>
                  </a:ext>
                </a:extLst>
              </a:tr>
              <a:tr h="194558">
                <a:tc>
                  <a:txBody>
                    <a:bodyPr/>
                    <a:lstStyle/>
                    <a:p>
                      <a:pPr marL="0" marR="0" algn="ctr">
                        <a:lnSpc>
                          <a:spcPct val="150000"/>
                        </a:lnSpc>
                        <a:spcBef>
                          <a:spcPts val="0"/>
                        </a:spcBef>
                        <a:spcAft>
                          <a:spcPts val="0"/>
                        </a:spcAft>
                      </a:pPr>
                      <a:r>
                        <a:rPr lang="en-US" sz="1800">
                          <a:effectLst/>
                        </a:rPr>
                        <a:t>Printer Stops</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ctr">
                        <a:lnSpc>
                          <a:spcPct val="150000"/>
                        </a:lnSpc>
                        <a:spcBef>
                          <a:spcPts val="0"/>
                        </a:spcBef>
                        <a:spcAft>
                          <a:spcPts val="0"/>
                        </a:spcAft>
                      </a:pPr>
                      <a:r>
                        <a:rPr lang="en-US" sz="18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ctr">
                        <a:lnSpc>
                          <a:spcPct val="150000"/>
                        </a:lnSpc>
                        <a:spcBef>
                          <a:spcPts val="0"/>
                        </a:spcBef>
                        <a:spcAft>
                          <a:spcPts val="0"/>
                        </a:spcAft>
                      </a:pPr>
                      <a:r>
                        <a:rPr lang="en-US" sz="18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ctr">
                        <a:lnSpc>
                          <a:spcPct val="150000"/>
                        </a:lnSpc>
                        <a:spcBef>
                          <a:spcPts val="0"/>
                        </a:spcBef>
                        <a:spcAft>
                          <a:spcPts val="0"/>
                        </a:spcAft>
                      </a:pPr>
                      <a:r>
                        <a:rPr lang="en-US" sz="18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extLst>
                  <a:ext uri="{0D108BD9-81ED-4DB2-BD59-A6C34878D82A}">
                    <a16:rowId xmlns:a16="http://schemas.microsoft.com/office/drawing/2014/main" val="3288838405"/>
                  </a:ext>
                </a:extLst>
              </a:tr>
              <a:tr h="194558">
                <a:tc>
                  <a:txBody>
                    <a:bodyPr/>
                    <a:lstStyle/>
                    <a:p>
                      <a:pPr marL="0" marR="0" algn="ctr">
                        <a:lnSpc>
                          <a:spcPct val="150000"/>
                        </a:lnSpc>
                        <a:spcBef>
                          <a:spcPts val="0"/>
                        </a:spcBef>
                        <a:spcAft>
                          <a:spcPts val="0"/>
                        </a:spcAft>
                      </a:pPr>
                      <a:r>
                        <a:rPr lang="en-US" sz="1800">
                          <a:effectLst/>
                        </a:rPr>
                        <a:t>Calibration</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ctr">
                        <a:lnSpc>
                          <a:spcPct val="150000"/>
                        </a:lnSpc>
                        <a:spcBef>
                          <a:spcPts val="0"/>
                        </a:spcBef>
                        <a:spcAft>
                          <a:spcPts val="0"/>
                        </a:spcAft>
                      </a:pPr>
                      <a:r>
                        <a:rPr lang="en-US" sz="1800">
                          <a:effectLst/>
                        </a:rPr>
                        <a:t>X</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ctr">
                        <a:lnSpc>
                          <a:spcPct val="150000"/>
                        </a:lnSpc>
                        <a:spcBef>
                          <a:spcPts val="0"/>
                        </a:spcBef>
                        <a:spcAft>
                          <a:spcPts val="0"/>
                        </a:spcAft>
                      </a:pPr>
                      <a:r>
                        <a:rPr lang="en-US" sz="18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ctr">
                        <a:lnSpc>
                          <a:spcPct val="150000"/>
                        </a:lnSpc>
                        <a:spcBef>
                          <a:spcPts val="0"/>
                        </a:spcBef>
                        <a:spcAft>
                          <a:spcPts val="0"/>
                        </a:spcAft>
                      </a:pPr>
                      <a:r>
                        <a:rPr lang="en-US" sz="18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extLst>
                  <a:ext uri="{0D108BD9-81ED-4DB2-BD59-A6C34878D82A}">
                    <a16:rowId xmlns:a16="http://schemas.microsoft.com/office/drawing/2014/main" val="415950704"/>
                  </a:ext>
                </a:extLst>
              </a:tr>
              <a:tr h="194558">
                <a:tc>
                  <a:txBody>
                    <a:bodyPr/>
                    <a:lstStyle/>
                    <a:p>
                      <a:pPr marL="0" marR="0" algn="ctr">
                        <a:lnSpc>
                          <a:spcPct val="150000"/>
                        </a:lnSpc>
                        <a:spcBef>
                          <a:spcPts val="0"/>
                        </a:spcBef>
                        <a:spcAft>
                          <a:spcPts val="0"/>
                        </a:spcAft>
                      </a:pPr>
                      <a:r>
                        <a:rPr lang="en-US" sz="1800">
                          <a:effectLst/>
                        </a:rPr>
                        <a:t>Skip Layers</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ctr">
                        <a:lnSpc>
                          <a:spcPct val="150000"/>
                        </a:lnSpc>
                        <a:spcBef>
                          <a:spcPts val="0"/>
                        </a:spcBef>
                        <a:spcAft>
                          <a:spcPts val="0"/>
                        </a:spcAft>
                      </a:pPr>
                      <a:r>
                        <a:rPr lang="en-US" sz="18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ctr">
                        <a:lnSpc>
                          <a:spcPct val="150000"/>
                        </a:lnSpc>
                        <a:spcBef>
                          <a:spcPts val="0"/>
                        </a:spcBef>
                        <a:spcAft>
                          <a:spcPts val="0"/>
                        </a:spcAft>
                      </a:pPr>
                      <a:r>
                        <a:rPr lang="en-US" sz="18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ctr">
                        <a:lnSpc>
                          <a:spcPct val="150000"/>
                        </a:lnSpc>
                        <a:spcBef>
                          <a:spcPts val="0"/>
                        </a:spcBef>
                        <a:spcAft>
                          <a:spcPts val="0"/>
                        </a:spcAft>
                      </a:pPr>
                      <a:r>
                        <a:rPr lang="en-US" sz="18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extLst>
                  <a:ext uri="{0D108BD9-81ED-4DB2-BD59-A6C34878D82A}">
                    <a16:rowId xmlns:a16="http://schemas.microsoft.com/office/drawing/2014/main" val="2451477565"/>
                  </a:ext>
                </a:extLst>
              </a:tr>
              <a:tr h="194558">
                <a:tc>
                  <a:txBody>
                    <a:bodyPr/>
                    <a:lstStyle/>
                    <a:p>
                      <a:pPr marL="0" marR="0" algn="ctr">
                        <a:lnSpc>
                          <a:spcPct val="150000"/>
                        </a:lnSpc>
                        <a:spcBef>
                          <a:spcPts val="0"/>
                        </a:spcBef>
                        <a:spcAft>
                          <a:spcPts val="0"/>
                        </a:spcAft>
                      </a:pPr>
                      <a:r>
                        <a:rPr lang="en-US" sz="1800">
                          <a:effectLst/>
                        </a:rPr>
                        <a:t>Non-Physical Defect</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ctr">
                        <a:lnSpc>
                          <a:spcPct val="150000"/>
                        </a:lnSpc>
                        <a:spcBef>
                          <a:spcPts val="0"/>
                        </a:spcBef>
                        <a:spcAft>
                          <a:spcPts val="0"/>
                        </a:spcAft>
                      </a:pPr>
                      <a:r>
                        <a:rPr lang="en-US" sz="1800">
                          <a:effectLst/>
                        </a:rPr>
                        <a:t> </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ctr">
                        <a:lnSpc>
                          <a:spcPct val="150000"/>
                        </a:lnSpc>
                        <a:spcBef>
                          <a:spcPts val="0"/>
                        </a:spcBef>
                        <a:spcAft>
                          <a:spcPts val="0"/>
                        </a:spcAft>
                      </a:pPr>
                      <a:r>
                        <a:rPr lang="en-US" sz="1800" dirty="0">
                          <a:effectLst/>
                        </a:rPr>
                        <a:t> </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ctr">
                        <a:lnSpc>
                          <a:spcPct val="150000"/>
                        </a:lnSpc>
                        <a:spcBef>
                          <a:spcPts val="0"/>
                        </a:spcBef>
                        <a:spcAft>
                          <a:spcPts val="0"/>
                        </a:spcAft>
                      </a:pPr>
                      <a:r>
                        <a:rPr lang="en-US" sz="1800" dirty="0">
                          <a:effectLst/>
                        </a:rPr>
                        <a:t>X</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extLst>
                  <a:ext uri="{0D108BD9-81ED-4DB2-BD59-A6C34878D82A}">
                    <a16:rowId xmlns:a16="http://schemas.microsoft.com/office/drawing/2014/main" val="2117958587"/>
                  </a:ext>
                </a:extLst>
              </a:tr>
            </a:tbl>
          </a:graphicData>
        </a:graphic>
      </p:graphicFrame>
      <p:grpSp>
        <p:nvGrpSpPr>
          <p:cNvPr id="4" name="Group 3">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6"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10"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1"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2"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7"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Research Tasks</a:t>
              </a:r>
            </a:p>
          </p:txBody>
        </p:sp>
        <p:sp>
          <p:nvSpPr>
            <p:cNvPr id="8"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9"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
        <p:nvSpPr>
          <p:cNvPr id="2" name="Rectangle 1"/>
          <p:cNvSpPr/>
          <p:nvPr/>
        </p:nvSpPr>
        <p:spPr>
          <a:xfrm>
            <a:off x="6814159" y="1077237"/>
            <a:ext cx="2207666" cy="4715885"/>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252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A272FE-E07B-4A55-A77A-66718B9303C6}"/>
              </a:ext>
            </a:extLst>
          </p:cNvPr>
          <p:cNvSpPr>
            <a:spLocks noGrp="1"/>
          </p:cNvSpPr>
          <p:nvPr>
            <p:ph type="title"/>
          </p:nvPr>
        </p:nvSpPr>
        <p:spPr>
          <a:xfrm>
            <a:off x="149289" y="223935"/>
            <a:ext cx="7333308" cy="991352"/>
          </a:xfrm>
        </p:spPr>
        <p:txBody>
          <a:bodyPr/>
          <a:lstStyle/>
          <a:p>
            <a:r>
              <a:rPr lang="en-US" dirty="0"/>
              <a:t>Current Progress: 29 printings were collected, 13 were failures. </a:t>
            </a:r>
          </a:p>
        </p:txBody>
      </p:sp>
      <p:graphicFrame>
        <p:nvGraphicFramePr>
          <p:cNvPr id="6" name="Content Placeholder 5">
            <a:extLst>
              <a:ext uri="{FF2B5EF4-FFF2-40B4-BE49-F238E27FC236}">
                <a16:creationId xmlns:a16="http://schemas.microsoft.com/office/drawing/2014/main" id="{0ABF9DAD-8E4D-4510-A944-C690D0D081B5}"/>
              </a:ext>
            </a:extLst>
          </p:cNvPr>
          <p:cNvGraphicFramePr>
            <a:graphicFrameLocks noGrp="1"/>
          </p:cNvGraphicFramePr>
          <p:nvPr>
            <p:ph idx="1"/>
            <p:extLst>
              <p:ext uri="{D42A27DB-BD31-4B8C-83A1-F6EECF244321}">
                <p14:modId xmlns:p14="http://schemas.microsoft.com/office/powerpoint/2010/main" val="317039531"/>
              </p:ext>
            </p:extLst>
          </p:nvPr>
        </p:nvGraphicFramePr>
        <p:xfrm>
          <a:off x="1678134" y="1122122"/>
          <a:ext cx="5862535" cy="4058285"/>
        </p:xfrm>
        <a:graphic>
          <a:graphicData uri="http://schemas.openxmlformats.org/drawingml/2006/table">
            <a:tbl>
              <a:tblPr firstRow="1" firstCol="1" bandRow="1">
                <a:tableStyleId>{5C22544A-7EE6-4342-B048-85BDC9FD1C3A}</a:tableStyleId>
              </a:tblPr>
              <a:tblGrid>
                <a:gridCol w="2024380">
                  <a:extLst>
                    <a:ext uri="{9D8B030D-6E8A-4147-A177-3AD203B41FA5}">
                      <a16:colId xmlns:a16="http://schemas.microsoft.com/office/drawing/2014/main" val="2235435813"/>
                    </a:ext>
                  </a:extLst>
                </a:gridCol>
                <a:gridCol w="2610604">
                  <a:extLst>
                    <a:ext uri="{9D8B030D-6E8A-4147-A177-3AD203B41FA5}">
                      <a16:colId xmlns:a16="http://schemas.microsoft.com/office/drawing/2014/main" val="928708196"/>
                    </a:ext>
                  </a:extLst>
                </a:gridCol>
                <a:gridCol w="1227551">
                  <a:extLst>
                    <a:ext uri="{9D8B030D-6E8A-4147-A177-3AD203B41FA5}">
                      <a16:colId xmlns:a16="http://schemas.microsoft.com/office/drawing/2014/main" val="105377286"/>
                    </a:ext>
                  </a:extLst>
                </a:gridCol>
              </a:tblGrid>
              <a:tr h="0">
                <a:tc>
                  <a:txBody>
                    <a:bodyPr/>
                    <a:lstStyle/>
                    <a:p>
                      <a:pPr marL="0" marR="0" algn="just">
                        <a:lnSpc>
                          <a:spcPct val="150000"/>
                        </a:lnSpc>
                        <a:spcBef>
                          <a:spcPts val="0"/>
                        </a:spcBef>
                        <a:spcAft>
                          <a:spcPts val="0"/>
                        </a:spcAft>
                      </a:pPr>
                      <a:r>
                        <a:rPr lang="en-US" sz="1800" dirty="0">
                          <a:effectLst/>
                        </a:rPr>
                        <a:t>Category</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800">
                          <a:effectLst/>
                        </a:rPr>
                        <a:t>Reason</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800">
                          <a:effectLst/>
                        </a:rPr>
                        <a:t># of Prints</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39777432"/>
                  </a:ext>
                </a:extLst>
              </a:tr>
              <a:tr h="0">
                <a:tc rowSpan="3">
                  <a:txBody>
                    <a:bodyPr/>
                    <a:lstStyle/>
                    <a:p>
                      <a:pPr marL="0" marR="0" algn="just">
                        <a:lnSpc>
                          <a:spcPct val="150000"/>
                        </a:lnSpc>
                        <a:spcBef>
                          <a:spcPts val="0"/>
                        </a:spcBef>
                        <a:spcAft>
                          <a:spcPts val="0"/>
                        </a:spcAft>
                      </a:pPr>
                      <a:r>
                        <a:rPr lang="en-US" sz="1800">
                          <a:effectLst/>
                        </a:rPr>
                        <a:t>Designer</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just">
                        <a:lnSpc>
                          <a:spcPct val="150000"/>
                        </a:lnSpc>
                        <a:spcBef>
                          <a:spcPts val="0"/>
                        </a:spcBef>
                        <a:spcAft>
                          <a:spcPts val="0"/>
                        </a:spcAft>
                      </a:pPr>
                      <a:r>
                        <a:rPr lang="en-US" sz="1800">
                          <a:effectLst/>
                        </a:rPr>
                        <a:t>Overhang</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1</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85290339"/>
                  </a:ext>
                </a:extLst>
              </a:tr>
              <a:tr h="0">
                <a:tc vMerge="1">
                  <a:txBody>
                    <a:bodyPr/>
                    <a:lstStyle/>
                    <a:p>
                      <a:endParaRPr lang="en-US"/>
                    </a:p>
                  </a:txBody>
                  <a:tcPr/>
                </a:tc>
                <a:tc>
                  <a:txBody>
                    <a:bodyPr/>
                    <a:lstStyle/>
                    <a:p>
                      <a:pPr marL="0" marR="0" algn="just">
                        <a:lnSpc>
                          <a:spcPct val="150000"/>
                        </a:lnSpc>
                        <a:spcBef>
                          <a:spcPts val="0"/>
                        </a:spcBef>
                        <a:spcAft>
                          <a:spcPts val="0"/>
                        </a:spcAft>
                      </a:pPr>
                      <a:r>
                        <a:rPr lang="en-US" sz="1800">
                          <a:effectLst/>
                        </a:rPr>
                        <a:t>Complex features</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1</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7008824"/>
                  </a:ext>
                </a:extLst>
              </a:tr>
              <a:tr h="0">
                <a:tc vMerge="1">
                  <a:txBody>
                    <a:bodyPr/>
                    <a:lstStyle/>
                    <a:p>
                      <a:endParaRPr lang="en-US"/>
                    </a:p>
                  </a:txBody>
                  <a:tcPr/>
                </a:tc>
                <a:tc>
                  <a:txBody>
                    <a:bodyPr/>
                    <a:lstStyle/>
                    <a:p>
                      <a:pPr marL="0" marR="0" algn="just">
                        <a:lnSpc>
                          <a:spcPct val="150000"/>
                        </a:lnSpc>
                        <a:spcBef>
                          <a:spcPts val="0"/>
                        </a:spcBef>
                        <a:spcAft>
                          <a:spcPts val="0"/>
                        </a:spcAft>
                      </a:pPr>
                      <a:r>
                        <a:rPr lang="en-US" sz="1800">
                          <a:effectLst/>
                        </a:rPr>
                        <a:t>Tall and thin part</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1</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70645013"/>
                  </a:ext>
                </a:extLst>
              </a:tr>
              <a:tr h="0">
                <a:tc rowSpan="5">
                  <a:txBody>
                    <a:bodyPr/>
                    <a:lstStyle/>
                    <a:p>
                      <a:pPr marL="0" marR="0" algn="just">
                        <a:lnSpc>
                          <a:spcPct val="150000"/>
                        </a:lnSpc>
                        <a:spcBef>
                          <a:spcPts val="0"/>
                        </a:spcBef>
                        <a:spcAft>
                          <a:spcPts val="0"/>
                        </a:spcAft>
                      </a:pPr>
                      <a:r>
                        <a:rPr lang="en-US" sz="1800">
                          <a:effectLst/>
                        </a:rPr>
                        <a:t>Operator</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just">
                        <a:lnSpc>
                          <a:spcPct val="150000"/>
                        </a:lnSpc>
                        <a:spcBef>
                          <a:spcPts val="0"/>
                        </a:spcBef>
                        <a:spcAft>
                          <a:spcPts val="0"/>
                        </a:spcAft>
                      </a:pPr>
                      <a:r>
                        <a:rPr lang="en-US" sz="1800">
                          <a:effectLst/>
                        </a:rPr>
                        <a:t>Did not generate support</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3</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90236116"/>
                  </a:ext>
                </a:extLst>
              </a:tr>
              <a:tr h="0">
                <a:tc vMerge="1">
                  <a:txBody>
                    <a:bodyPr/>
                    <a:lstStyle/>
                    <a:p>
                      <a:endParaRPr lang="en-US"/>
                    </a:p>
                  </a:txBody>
                  <a:tcPr/>
                </a:tc>
                <a:tc>
                  <a:txBody>
                    <a:bodyPr/>
                    <a:lstStyle/>
                    <a:p>
                      <a:pPr marL="0" marR="0" algn="just">
                        <a:lnSpc>
                          <a:spcPct val="150000"/>
                        </a:lnSpc>
                        <a:spcBef>
                          <a:spcPts val="0"/>
                        </a:spcBef>
                        <a:spcAft>
                          <a:spcPts val="0"/>
                        </a:spcAft>
                      </a:pPr>
                      <a:r>
                        <a:rPr lang="en-US" sz="1800">
                          <a:effectLst/>
                        </a:rPr>
                        <a:t>Printed out of area</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1</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39209239"/>
                  </a:ext>
                </a:extLst>
              </a:tr>
              <a:tr h="0">
                <a:tc vMerge="1">
                  <a:txBody>
                    <a:bodyPr/>
                    <a:lstStyle/>
                    <a:p>
                      <a:endParaRPr lang="en-US"/>
                    </a:p>
                  </a:txBody>
                  <a:tcPr/>
                </a:tc>
                <a:tc>
                  <a:txBody>
                    <a:bodyPr/>
                    <a:lstStyle/>
                    <a:p>
                      <a:pPr marL="0" marR="0" algn="just">
                        <a:lnSpc>
                          <a:spcPct val="150000"/>
                        </a:lnSpc>
                        <a:spcBef>
                          <a:spcPts val="0"/>
                        </a:spcBef>
                        <a:spcAft>
                          <a:spcPts val="0"/>
                        </a:spcAft>
                      </a:pPr>
                      <a:r>
                        <a:rPr lang="en-US" sz="1800">
                          <a:effectLst/>
                        </a:rPr>
                        <a:t>Loose calibration</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1</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68346804"/>
                  </a:ext>
                </a:extLst>
              </a:tr>
              <a:tr h="0">
                <a:tc vMerge="1">
                  <a:txBody>
                    <a:bodyPr/>
                    <a:lstStyle/>
                    <a:p>
                      <a:endParaRPr lang="en-US"/>
                    </a:p>
                  </a:txBody>
                  <a:tcPr/>
                </a:tc>
                <a:tc>
                  <a:txBody>
                    <a:bodyPr/>
                    <a:lstStyle/>
                    <a:p>
                      <a:pPr marL="0" marR="0" algn="just">
                        <a:lnSpc>
                          <a:spcPct val="150000"/>
                        </a:lnSpc>
                        <a:spcBef>
                          <a:spcPts val="0"/>
                        </a:spcBef>
                        <a:spcAft>
                          <a:spcPts val="0"/>
                        </a:spcAft>
                      </a:pPr>
                      <a:r>
                        <a:rPr lang="en-US" sz="1800">
                          <a:effectLst/>
                        </a:rPr>
                        <a:t>Platform was moved</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1</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49511035"/>
                  </a:ext>
                </a:extLst>
              </a:tr>
              <a:tr h="0">
                <a:tc vMerge="1">
                  <a:txBody>
                    <a:bodyPr/>
                    <a:lstStyle/>
                    <a:p>
                      <a:endParaRPr lang="en-US"/>
                    </a:p>
                  </a:txBody>
                  <a:tcPr/>
                </a:tc>
                <a:tc>
                  <a:txBody>
                    <a:bodyPr/>
                    <a:lstStyle/>
                    <a:p>
                      <a:pPr marL="0" marR="0" algn="just">
                        <a:lnSpc>
                          <a:spcPct val="150000"/>
                        </a:lnSpc>
                        <a:spcBef>
                          <a:spcPts val="0"/>
                        </a:spcBef>
                        <a:spcAft>
                          <a:spcPts val="0"/>
                        </a:spcAft>
                      </a:pPr>
                      <a:r>
                        <a:rPr lang="en-US" sz="1800">
                          <a:effectLst/>
                        </a:rPr>
                        <a:t>Filament tangled</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2</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38995909"/>
                  </a:ext>
                </a:extLst>
              </a:tr>
              <a:tr h="0">
                <a:tc rowSpan="2">
                  <a:txBody>
                    <a:bodyPr/>
                    <a:lstStyle/>
                    <a:p>
                      <a:pPr marL="0" marR="0" algn="just">
                        <a:lnSpc>
                          <a:spcPct val="150000"/>
                        </a:lnSpc>
                        <a:spcBef>
                          <a:spcPts val="0"/>
                        </a:spcBef>
                        <a:spcAft>
                          <a:spcPts val="0"/>
                        </a:spcAft>
                      </a:pPr>
                      <a:r>
                        <a:rPr lang="en-US" sz="1800">
                          <a:effectLst/>
                        </a:rPr>
                        <a:t>Machine</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just">
                        <a:lnSpc>
                          <a:spcPct val="150000"/>
                        </a:lnSpc>
                        <a:spcBef>
                          <a:spcPts val="0"/>
                        </a:spcBef>
                        <a:spcAft>
                          <a:spcPts val="0"/>
                        </a:spcAft>
                      </a:pPr>
                      <a:r>
                        <a:rPr lang="en-US" sz="1800">
                          <a:effectLst/>
                        </a:rPr>
                        <a:t>Under extrusion</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a:effectLst/>
                        </a:rPr>
                        <a:t>1</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02962936"/>
                  </a:ext>
                </a:extLst>
              </a:tr>
              <a:tr h="217170">
                <a:tc vMerge="1">
                  <a:txBody>
                    <a:bodyPr/>
                    <a:lstStyle/>
                    <a:p>
                      <a:endParaRPr lang="en-US"/>
                    </a:p>
                  </a:txBody>
                  <a:tcPr/>
                </a:tc>
                <a:tc>
                  <a:txBody>
                    <a:bodyPr/>
                    <a:lstStyle/>
                    <a:p>
                      <a:pPr marL="0" marR="0" algn="just">
                        <a:lnSpc>
                          <a:spcPct val="150000"/>
                        </a:lnSpc>
                        <a:spcBef>
                          <a:spcPts val="0"/>
                        </a:spcBef>
                        <a:spcAft>
                          <a:spcPts val="0"/>
                        </a:spcAft>
                      </a:pPr>
                      <a:r>
                        <a:rPr lang="en-US" sz="1800">
                          <a:effectLst/>
                        </a:rPr>
                        <a:t>Nozzle clogged</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800" dirty="0">
                          <a:effectLst/>
                        </a:rPr>
                        <a:t>1</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91867919"/>
                  </a:ext>
                </a:extLst>
              </a:tr>
            </a:tbl>
          </a:graphicData>
        </a:graphic>
      </p:graphicFrame>
      <p:grpSp>
        <p:nvGrpSpPr>
          <p:cNvPr id="4" name="Group 3">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5"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10"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1"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2"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7"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Research Tasks</a:t>
              </a:r>
            </a:p>
          </p:txBody>
        </p:sp>
        <p:sp>
          <p:nvSpPr>
            <p:cNvPr id="8"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9"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Tree>
    <p:extLst>
      <p:ext uri="{BB962C8B-B14F-4D97-AF65-F5344CB8AC3E}">
        <p14:creationId xmlns:p14="http://schemas.microsoft.com/office/powerpoint/2010/main" val="878115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A272FE-E07B-4A55-A77A-66718B9303C6}"/>
              </a:ext>
            </a:extLst>
          </p:cNvPr>
          <p:cNvSpPr>
            <a:spLocks noGrp="1"/>
          </p:cNvSpPr>
          <p:nvPr>
            <p:ph type="title"/>
          </p:nvPr>
        </p:nvSpPr>
        <p:spPr>
          <a:xfrm>
            <a:off x="149288" y="223935"/>
            <a:ext cx="8218097" cy="991352"/>
          </a:xfrm>
        </p:spPr>
        <p:txBody>
          <a:bodyPr/>
          <a:lstStyle/>
          <a:p>
            <a:r>
              <a:rPr lang="en-US" dirty="0"/>
              <a:t>Current Progress: Novices need more support from principal component analysis.</a:t>
            </a:r>
          </a:p>
        </p:txBody>
      </p:sp>
      <p:graphicFrame>
        <p:nvGraphicFramePr>
          <p:cNvPr id="5" name="Content Placeholder 4">
            <a:extLst>
              <a:ext uri="{FF2B5EF4-FFF2-40B4-BE49-F238E27FC236}">
                <a16:creationId xmlns:a16="http://schemas.microsoft.com/office/drawing/2014/main" id="{F4968449-7111-4924-BBD9-27657E7EBBB7}"/>
              </a:ext>
            </a:extLst>
          </p:cNvPr>
          <p:cNvGraphicFramePr>
            <a:graphicFrameLocks noGrp="1"/>
          </p:cNvGraphicFramePr>
          <p:nvPr>
            <p:ph idx="1"/>
            <p:extLst>
              <p:ext uri="{D42A27DB-BD31-4B8C-83A1-F6EECF244321}">
                <p14:modId xmlns:p14="http://schemas.microsoft.com/office/powerpoint/2010/main" val="1086719215"/>
              </p:ext>
            </p:extLst>
          </p:nvPr>
        </p:nvGraphicFramePr>
        <p:xfrm>
          <a:off x="149289" y="1779892"/>
          <a:ext cx="8872538" cy="2213610"/>
        </p:xfrm>
        <a:graphic>
          <a:graphicData uri="http://schemas.openxmlformats.org/drawingml/2006/table">
            <a:tbl>
              <a:tblPr firstRow="1" firstCol="1" bandRow="1">
                <a:tableStyleId>{5C22544A-7EE6-4342-B048-85BDC9FD1C3A}</a:tableStyleId>
              </a:tblPr>
              <a:tblGrid>
                <a:gridCol w="4278338">
                  <a:extLst>
                    <a:ext uri="{9D8B030D-6E8A-4147-A177-3AD203B41FA5}">
                      <a16:colId xmlns:a16="http://schemas.microsoft.com/office/drawing/2014/main" val="2201173884"/>
                    </a:ext>
                  </a:extLst>
                </a:gridCol>
                <a:gridCol w="1504782">
                  <a:extLst>
                    <a:ext uri="{9D8B030D-6E8A-4147-A177-3AD203B41FA5}">
                      <a16:colId xmlns:a16="http://schemas.microsoft.com/office/drawing/2014/main" val="1179952733"/>
                    </a:ext>
                  </a:extLst>
                </a:gridCol>
                <a:gridCol w="1504782">
                  <a:extLst>
                    <a:ext uri="{9D8B030D-6E8A-4147-A177-3AD203B41FA5}">
                      <a16:colId xmlns:a16="http://schemas.microsoft.com/office/drawing/2014/main" val="772376193"/>
                    </a:ext>
                  </a:extLst>
                </a:gridCol>
                <a:gridCol w="1584636">
                  <a:extLst>
                    <a:ext uri="{9D8B030D-6E8A-4147-A177-3AD203B41FA5}">
                      <a16:colId xmlns:a16="http://schemas.microsoft.com/office/drawing/2014/main" val="1674895985"/>
                    </a:ext>
                  </a:extLst>
                </a:gridCol>
              </a:tblGrid>
              <a:tr h="194558">
                <a:tc>
                  <a:txBody>
                    <a:bodyPr/>
                    <a:lstStyle/>
                    <a:p>
                      <a:pPr marL="0" marR="0" algn="just">
                        <a:lnSpc>
                          <a:spcPct val="150000"/>
                        </a:lnSpc>
                        <a:spcBef>
                          <a:spcPts val="0"/>
                        </a:spcBef>
                        <a:spcAft>
                          <a:spcPts val="0"/>
                        </a:spcAft>
                      </a:pPr>
                      <a:r>
                        <a:rPr lang="en-US" sz="1800" dirty="0">
                          <a:effectLst/>
                        </a:rPr>
                        <a:t>Category</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just">
                        <a:lnSpc>
                          <a:spcPct val="150000"/>
                        </a:lnSpc>
                        <a:spcBef>
                          <a:spcPts val="0"/>
                        </a:spcBef>
                        <a:spcAft>
                          <a:spcPts val="0"/>
                        </a:spcAft>
                      </a:pPr>
                      <a:r>
                        <a:rPr lang="en-US" sz="1800">
                          <a:effectLst/>
                        </a:rPr>
                        <a:t>PC1</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just">
                        <a:lnSpc>
                          <a:spcPct val="150000"/>
                        </a:lnSpc>
                        <a:spcBef>
                          <a:spcPts val="0"/>
                        </a:spcBef>
                        <a:spcAft>
                          <a:spcPts val="0"/>
                        </a:spcAft>
                      </a:pPr>
                      <a:r>
                        <a:rPr lang="en-US" sz="1800">
                          <a:effectLst/>
                        </a:rPr>
                        <a:t>PC2</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just">
                        <a:lnSpc>
                          <a:spcPct val="150000"/>
                        </a:lnSpc>
                        <a:spcBef>
                          <a:spcPts val="0"/>
                        </a:spcBef>
                        <a:spcAft>
                          <a:spcPts val="0"/>
                        </a:spcAft>
                      </a:pPr>
                      <a:r>
                        <a:rPr lang="en-US" sz="1800">
                          <a:effectLst/>
                        </a:rPr>
                        <a:t>PC3</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extLst>
                  <a:ext uri="{0D108BD9-81ED-4DB2-BD59-A6C34878D82A}">
                    <a16:rowId xmlns:a16="http://schemas.microsoft.com/office/drawing/2014/main" val="2624569219"/>
                  </a:ext>
                </a:extLst>
              </a:tr>
              <a:tr h="194558">
                <a:tc>
                  <a:txBody>
                    <a:bodyPr/>
                    <a:lstStyle/>
                    <a:p>
                      <a:pPr marL="0" marR="0" algn="just">
                        <a:lnSpc>
                          <a:spcPct val="150000"/>
                        </a:lnSpc>
                        <a:spcBef>
                          <a:spcPts val="0"/>
                        </a:spcBef>
                        <a:spcAft>
                          <a:spcPts val="0"/>
                        </a:spcAft>
                      </a:pPr>
                      <a:r>
                        <a:rPr lang="en-US" sz="1800" dirty="0">
                          <a:effectLst/>
                        </a:rPr>
                        <a:t>Year of Study</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nchor="ctr"/>
                </a:tc>
                <a:tc>
                  <a:txBody>
                    <a:bodyPr/>
                    <a:lstStyle/>
                    <a:p>
                      <a:pPr marL="0" marR="0" algn="just">
                        <a:lnSpc>
                          <a:spcPct val="150000"/>
                        </a:lnSpc>
                        <a:spcBef>
                          <a:spcPts val="0"/>
                        </a:spcBef>
                        <a:spcAft>
                          <a:spcPts val="0"/>
                        </a:spcAft>
                      </a:pPr>
                      <a:r>
                        <a:rPr lang="en-US" sz="1800" b="1" dirty="0">
                          <a:effectLst/>
                        </a:rPr>
                        <a:t>0.68</a:t>
                      </a:r>
                      <a:endParaRPr lang="en-US" sz="1800" b="1" dirty="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just">
                        <a:lnSpc>
                          <a:spcPct val="150000"/>
                        </a:lnSpc>
                        <a:spcBef>
                          <a:spcPts val="0"/>
                        </a:spcBef>
                        <a:spcAft>
                          <a:spcPts val="0"/>
                        </a:spcAft>
                      </a:pPr>
                      <a:r>
                        <a:rPr lang="en-US" sz="1800">
                          <a:effectLst/>
                        </a:rPr>
                        <a:t>-0.44</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just">
                        <a:lnSpc>
                          <a:spcPct val="150000"/>
                        </a:lnSpc>
                        <a:spcBef>
                          <a:spcPts val="0"/>
                        </a:spcBef>
                        <a:spcAft>
                          <a:spcPts val="0"/>
                        </a:spcAft>
                      </a:pPr>
                      <a:r>
                        <a:rPr lang="en-US" sz="1800">
                          <a:effectLst/>
                        </a:rPr>
                        <a:t>-0.57</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extLst>
                  <a:ext uri="{0D108BD9-81ED-4DB2-BD59-A6C34878D82A}">
                    <a16:rowId xmlns:a16="http://schemas.microsoft.com/office/drawing/2014/main" val="1191023445"/>
                  </a:ext>
                </a:extLst>
              </a:tr>
              <a:tr h="194558">
                <a:tc>
                  <a:txBody>
                    <a:bodyPr/>
                    <a:lstStyle/>
                    <a:p>
                      <a:pPr marL="0" marR="0" algn="just">
                        <a:lnSpc>
                          <a:spcPct val="150000"/>
                        </a:lnSpc>
                        <a:spcBef>
                          <a:spcPts val="0"/>
                        </a:spcBef>
                        <a:spcAft>
                          <a:spcPts val="0"/>
                        </a:spcAft>
                      </a:pPr>
                      <a:r>
                        <a:rPr lang="en-US" sz="1800">
                          <a:effectLst/>
                        </a:rPr>
                        <a:t>CAD Projects Experience</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nchor="ctr"/>
                </a:tc>
                <a:tc>
                  <a:txBody>
                    <a:bodyPr/>
                    <a:lstStyle/>
                    <a:p>
                      <a:pPr marL="0" marR="0" algn="just">
                        <a:lnSpc>
                          <a:spcPct val="150000"/>
                        </a:lnSpc>
                        <a:spcBef>
                          <a:spcPts val="0"/>
                        </a:spcBef>
                        <a:spcAft>
                          <a:spcPts val="0"/>
                        </a:spcAft>
                      </a:pPr>
                      <a:r>
                        <a:rPr lang="en-US" sz="1800" dirty="0">
                          <a:effectLst/>
                        </a:rPr>
                        <a:t>0.56</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just">
                        <a:lnSpc>
                          <a:spcPct val="150000"/>
                        </a:lnSpc>
                        <a:spcBef>
                          <a:spcPts val="0"/>
                        </a:spcBef>
                        <a:spcAft>
                          <a:spcPts val="0"/>
                        </a:spcAft>
                      </a:pPr>
                      <a:r>
                        <a:rPr lang="en-US" sz="1800" dirty="0">
                          <a:effectLst/>
                        </a:rPr>
                        <a:t>-0.03</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just">
                        <a:lnSpc>
                          <a:spcPct val="150000"/>
                        </a:lnSpc>
                        <a:spcBef>
                          <a:spcPts val="0"/>
                        </a:spcBef>
                        <a:spcAft>
                          <a:spcPts val="0"/>
                        </a:spcAft>
                      </a:pPr>
                      <a:r>
                        <a:rPr lang="en-US" sz="1800">
                          <a:effectLst/>
                        </a:rPr>
                        <a:t>0.52</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extLst>
                  <a:ext uri="{0D108BD9-81ED-4DB2-BD59-A6C34878D82A}">
                    <a16:rowId xmlns:a16="http://schemas.microsoft.com/office/drawing/2014/main" val="3133902399"/>
                  </a:ext>
                </a:extLst>
              </a:tr>
              <a:tr h="194558">
                <a:tc>
                  <a:txBody>
                    <a:bodyPr/>
                    <a:lstStyle/>
                    <a:p>
                      <a:pPr marL="0" marR="0" algn="just">
                        <a:lnSpc>
                          <a:spcPct val="150000"/>
                        </a:lnSpc>
                        <a:spcBef>
                          <a:spcPts val="0"/>
                        </a:spcBef>
                        <a:spcAft>
                          <a:spcPts val="0"/>
                        </a:spcAft>
                      </a:pPr>
                      <a:r>
                        <a:rPr lang="en-US" sz="1800">
                          <a:effectLst/>
                        </a:rPr>
                        <a:t>Number of Parts Printed</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nchor="ctr"/>
                </a:tc>
                <a:tc>
                  <a:txBody>
                    <a:bodyPr/>
                    <a:lstStyle/>
                    <a:p>
                      <a:pPr marL="0" marR="0" algn="just">
                        <a:lnSpc>
                          <a:spcPct val="150000"/>
                        </a:lnSpc>
                        <a:spcBef>
                          <a:spcPts val="0"/>
                        </a:spcBef>
                        <a:spcAft>
                          <a:spcPts val="0"/>
                        </a:spcAft>
                      </a:pPr>
                      <a:r>
                        <a:rPr lang="en-US" sz="1800">
                          <a:effectLst/>
                        </a:rPr>
                        <a:t>0.28</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just">
                        <a:lnSpc>
                          <a:spcPct val="150000"/>
                        </a:lnSpc>
                        <a:spcBef>
                          <a:spcPts val="0"/>
                        </a:spcBef>
                        <a:spcAft>
                          <a:spcPts val="0"/>
                        </a:spcAft>
                      </a:pPr>
                      <a:r>
                        <a:rPr lang="en-US" sz="1800" dirty="0">
                          <a:effectLst/>
                        </a:rPr>
                        <a:t>-0.08</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just">
                        <a:lnSpc>
                          <a:spcPct val="150000"/>
                        </a:lnSpc>
                        <a:spcBef>
                          <a:spcPts val="0"/>
                        </a:spcBef>
                        <a:spcAft>
                          <a:spcPts val="0"/>
                        </a:spcAft>
                      </a:pPr>
                      <a:r>
                        <a:rPr lang="en-US" sz="1800" b="1" dirty="0">
                          <a:effectLst/>
                        </a:rPr>
                        <a:t>0.60</a:t>
                      </a:r>
                      <a:endParaRPr lang="en-US" sz="1800" b="1" dirty="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extLst>
                  <a:ext uri="{0D108BD9-81ED-4DB2-BD59-A6C34878D82A}">
                    <a16:rowId xmlns:a16="http://schemas.microsoft.com/office/drawing/2014/main" val="3271654905"/>
                  </a:ext>
                </a:extLst>
              </a:tr>
              <a:tr h="194558">
                <a:tc>
                  <a:txBody>
                    <a:bodyPr/>
                    <a:lstStyle/>
                    <a:p>
                      <a:pPr marL="0" marR="0" algn="just">
                        <a:lnSpc>
                          <a:spcPct val="150000"/>
                        </a:lnSpc>
                        <a:spcBef>
                          <a:spcPts val="0"/>
                        </a:spcBef>
                        <a:spcAft>
                          <a:spcPts val="0"/>
                        </a:spcAft>
                      </a:pPr>
                      <a:r>
                        <a:rPr lang="en-US" sz="1800">
                          <a:effectLst/>
                        </a:rPr>
                        <a:t>Printing Frequency</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nchor="ctr"/>
                </a:tc>
                <a:tc>
                  <a:txBody>
                    <a:bodyPr/>
                    <a:lstStyle/>
                    <a:p>
                      <a:pPr marL="0" marR="0" algn="just">
                        <a:lnSpc>
                          <a:spcPct val="150000"/>
                        </a:lnSpc>
                        <a:spcBef>
                          <a:spcPts val="0"/>
                        </a:spcBef>
                        <a:spcAft>
                          <a:spcPts val="0"/>
                        </a:spcAft>
                      </a:pPr>
                      <a:r>
                        <a:rPr lang="en-US" sz="1800">
                          <a:effectLst/>
                        </a:rPr>
                        <a:t>0.38</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just">
                        <a:lnSpc>
                          <a:spcPct val="150000"/>
                        </a:lnSpc>
                        <a:spcBef>
                          <a:spcPts val="0"/>
                        </a:spcBef>
                        <a:spcAft>
                          <a:spcPts val="0"/>
                        </a:spcAft>
                      </a:pPr>
                      <a:r>
                        <a:rPr lang="en-US" sz="1800" b="1" dirty="0">
                          <a:effectLst/>
                        </a:rPr>
                        <a:t>0.89</a:t>
                      </a:r>
                      <a:endParaRPr lang="en-US" sz="1800" b="1" dirty="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tc>
                  <a:txBody>
                    <a:bodyPr/>
                    <a:lstStyle/>
                    <a:p>
                      <a:pPr marL="0" marR="0" algn="just">
                        <a:lnSpc>
                          <a:spcPct val="150000"/>
                        </a:lnSpc>
                        <a:spcBef>
                          <a:spcPts val="0"/>
                        </a:spcBef>
                        <a:spcAft>
                          <a:spcPts val="0"/>
                        </a:spcAft>
                      </a:pPr>
                      <a:r>
                        <a:rPr lang="en-US" sz="1800" dirty="0">
                          <a:effectLst/>
                        </a:rPr>
                        <a:t>-0.20</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tc>
                <a:extLst>
                  <a:ext uri="{0D108BD9-81ED-4DB2-BD59-A6C34878D82A}">
                    <a16:rowId xmlns:a16="http://schemas.microsoft.com/office/drawing/2014/main" val="1136680850"/>
                  </a:ext>
                </a:extLst>
              </a:tr>
              <a:tr h="203901">
                <a:tc>
                  <a:txBody>
                    <a:bodyPr/>
                    <a:lstStyle/>
                    <a:p>
                      <a:pPr marL="0" marR="0" algn="just">
                        <a:lnSpc>
                          <a:spcPct val="150000"/>
                        </a:lnSpc>
                        <a:spcBef>
                          <a:spcPts val="0"/>
                        </a:spcBef>
                        <a:spcAft>
                          <a:spcPts val="0"/>
                        </a:spcAft>
                      </a:pPr>
                      <a:r>
                        <a:rPr lang="en-US" sz="1800">
                          <a:effectLst/>
                        </a:rPr>
                        <a:t>% of Total</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nchor="ctr"/>
                </a:tc>
                <a:tc>
                  <a:txBody>
                    <a:bodyPr/>
                    <a:lstStyle/>
                    <a:p>
                      <a:pPr marL="0" marR="0" algn="just">
                        <a:lnSpc>
                          <a:spcPct val="150000"/>
                        </a:lnSpc>
                        <a:spcBef>
                          <a:spcPts val="0"/>
                        </a:spcBef>
                        <a:spcAft>
                          <a:spcPts val="0"/>
                        </a:spcAft>
                      </a:pPr>
                      <a:r>
                        <a:rPr lang="en-US" sz="1800">
                          <a:effectLst/>
                        </a:rPr>
                        <a:t>52.5</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nchor="ctr"/>
                </a:tc>
                <a:tc>
                  <a:txBody>
                    <a:bodyPr/>
                    <a:lstStyle/>
                    <a:p>
                      <a:pPr marL="0" marR="0" algn="just">
                        <a:lnSpc>
                          <a:spcPct val="150000"/>
                        </a:lnSpc>
                        <a:spcBef>
                          <a:spcPts val="0"/>
                        </a:spcBef>
                        <a:spcAft>
                          <a:spcPts val="0"/>
                        </a:spcAft>
                      </a:pPr>
                      <a:r>
                        <a:rPr lang="en-US" sz="1800">
                          <a:effectLst/>
                        </a:rPr>
                        <a:t>41.5</a:t>
                      </a:r>
                      <a:endParaRPr lang="en-US" sz="180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nchor="ctr"/>
                </a:tc>
                <a:tc>
                  <a:txBody>
                    <a:bodyPr/>
                    <a:lstStyle/>
                    <a:p>
                      <a:pPr marL="0" marR="0" algn="just">
                        <a:lnSpc>
                          <a:spcPct val="150000"/>
                        </a:lnSpc>
                        <a:spcBef>
                          <a:spcPts val="0"/>
                        </a:spcBef>
                        <a:spcAft>
                          <a:spcPts val="0"/>
                        </a:spcAft>
                      </a:pPr>
                      <a:r>
                        <a:rPr lang="en-US" sz="1800" dirty="0">
                          <a:effectLst/>
                        </a:rPr>
                        <a:t>5.9</a:t>
                      </a:r>
                      <a:endParaRPr lang="en-US" sz="1800" dirty="0">
                        <a:effectLst/>
                        <a:latin typeface="Calibri" panose="020F0502020204030204" pitchFamily="34" charset="0"/>
                        <a:ea typeface="宋体" panose="02010600030101010101" pitchFamily="2" charset="-122"/>
                        <a:cs typeface="Times New Roman" panose="02020603050405020304" pitchFamily="18" charset="0"/>
                      </a:endParaRPr>
                    </a:p>
                  </a:txBody>
                  <a:tcPr marL="68177" marR="68177" marT="0" marB="0" anchor="ctr"/>
                </a:tc>
                <a:extLst>
                  <a:ext uri="{0D108BD9-81ED-4DB2-BD59-A6C34878D82A}">
                    <a16:rowId xmlns:a16="http://schemas.microsoft.com/office/drawing/2014/main" val="1319275299"/>
                  </a:ext>
                </a:extLst>
              </a:tr>
            </a:tbl>
          </a:graphicData>
        </a:graphic>
      </p:graphicFrame>
      <p:grpSp>
        <p:nvGrpSpPr>
          <p:cNvPr id="4" name="Group 3">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6"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10"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1"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2"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7"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Research Tasks</a:t>
              </a:r>
            </a:p>
          </p:txBody>
        </p:sp>
        <p:sp>
          <p:nvSpPr>
            <p:cNvPr id="8"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9"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Tree>
    <p:extLst>
      <p:ext uri="{BB962C8B-B14F-4D97-AF65-F5344CB8AC3E}">
        <p14:creationId xmlns:p14="http://schemas.microsoft.com/office/powerpoint/2010/main" val="3708570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B20D7-6015-45CB-B726-B7008456F16F}"/>
              </a:ext>
            </a:extLst>
          </p:cNvPr>
          <p:cNvSpPr>
            <a:spLocks noGrp="1"/>
          </p:cNvSpPr>
          <p:nvPr>
            <p:ph idx="1"/>
          </p:nvPr>
        </p:nvSpPr>
        <p:spPr>
          <a:xfrm>
            <a:off x="1" y="1127342"/>
            <a:ext cx="8873067" cy="4440499"/>
          </a:xfrm>
        </p:spPr>
        <p:txBody>
          <a:bodyPr/>
          <a:lstStyle/>
          <a:p>
            <a:pPr marL="285750" indent="-285750">
              <a:buFont typeface="Arial" panose="020B0604020202020204" pitchFamily="34" charset="0"/>
              <a:buChar char="•"/>
            </a:pPr>
            <a:r>
              <a:rPr lang="en-US" dirty="0"/>
              <a:t>Aims:</a:t>
            </a:r>
          </a:p>
          <a:p>
            <a:r>
              <a:rPr lang="en-US" dirty="0"/>
              <a:t>	The collected data from Task 1 will be processes to improve the feedback contents and strategies for novice engineering designers. The limitations of existing feedback will be identified.</a:t>
            </a:r>
          </a:p>
          <a:p>
            <a:pPr marL="285750" indent="-285750">
              <a:buFont typeface="Arial" panose="020B0604020202020204" pitchFamily="34" charset="0"/>
              <a:buChar char="•"/>
            </a:pPr>
            <a:r>
              <a:rPr lang="en-US" dirty="0"/>
              <a:t>Three sub-tasks will be done</a:t>
            </a:r>
          </a:p>
          <a:p>
            <a:pPr marL="635508" lvl="1" indent="-285750">
              <a:buFont typeface="Arial" panose="020B0604020202020204" pitchFamily="34" charset="0"/>
              <a:buChar char="•"/>
            </a:pPr>
            <a:r>
              <a:rPr lang="en-US" dirty="0"/>
              <a:t>Sub-Task 2.1: Categorize the failure reasons to feedback content related and strategies related</a:t>
            </a:r>
          </a:p>
          <a:p>
            <a:pPr marL="635508" lvl="1" indent="-285750">
              <a:buFont typeface="Arial" panose="020B0604020202020204" pitchFamily="34" charset="0"/>
              <a:buChar char="•"/>
            </a:pPr>
            <a:r>
              <a:rPr lang="en-US" dirty="0"/>
              <a:t>Sub-Task 2.2: Improve feedback contents provided to novices</a:t>
            </a:r>
          </a:p>
          <a:p>
            <a:pPr marL="635508" lvl="1" indent="-285750">
              <a:buFont typeface="Arial" panose="020B0604020202020204" pitchFamily="34" charset="0"/>
              <a:buChar char="•"/>
            </a:pPr>
            <a:r>
              <a:rPr lang="en-US" dirty="0"/>
              <a:t>Sub-Task 2.3: Improve feedback strategies to provide feedback contents</a:t>
            </a:r>
          </a:p>
          <a:p>
            <a:endParaRPr lang="en-US" dirty="0"/>
          </a:p>
        </p:txBody>
      </p:sp>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997697" cy="991352"/>
          </a:xfrm>
        </p:spPr>
        <p:txBody>
          <a:bodyPr/>
          <a:lstStyle/>
          <a:p>
            <a:r>
              <a:rPr lang="en-US" dirty="0"/>
              <a:t>Task 2: Process collected data to improve feedback contents and strategies for novices</a:t>
            </a:r>
          </a:p>
        </p:txBody>
      </p:sp>
      <p:grpSp>
        <p:nvGrpSpPr>
          <p:cNvPr id="4" name="Group 3">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5"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9"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0"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1"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6"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Research Tasks</a:t>
              </a:r>
            </a:p>
          </p:txBody>
        </p:sp>
        <p:sp>
          <p:nvSpPr>
            <p:cNvPr id="7"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8"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Tree>
    <p:extLst>
      <p:ext uri="{BB962C8B-B14F-4D97-AF65-F5344CB8AC3E}">
        <p14:creationId xmlns:p14="http://schemas.microsoft.com/office/powerpoint/2010/main" val="2244841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B20D7-6015-45CB-B726-B7008456F16F}"/>
              </a:ext>
            </a:extLst>
          </p:cNvPr>
          <p:cNvSpPr>
            <a:spLocks noGrp="1"/>
          </p:cNvSpPr>
          <p:nvPr>
            <p:ph idx="1"/>
          </p:nvPr>
        </p:nvSpPr>
        <p:spPr/>
        <p:txBody>
          <a:bodyPr/>
          <a:lstStyle/>
          <a:p>
            <a:pPr marL="285750" indent="-285750">
              <a:buFont typeface="Arial" panose="020B0604020202020204" pitchFamily="34" charset="0"/>
              <a:buChar char="•"/>
            </a:pPr>
            <a:r>
              <a:rPr lang="en-US" dirty="0"/>
              <a:t>Research question:</a:t>
            </a:r>
          </a:p>
          <a:p>
            <a:pPr marL="635508" lvl="1" indent="-285750">
              <a:buFont typeface="Arial" panose="020B0604020202020204" pitchFamily="34" charset="0"/>
              <a:buChar char="•"/>
            </a:pPr>
            <a:r>
              <a:rPr lang="en-US" dirty="0"/>
              <a:t>What are the failure reasons related to feedback contents for CAM technologies used by beginning designers?</a:t>
            </a:r>
          </a:p>
          <a:p>
            <a:pPr marL="635508" lvl="1" indent="-285750">
              <a:buFont typeface="Arial" panose="020B0604020202020204" pitchFamily="34" charset="0"/>
              <a:buChar char="•"/>
            </a:pPr>
            <a:r>
              <a:rPr lang="en-US" dirty="0"/>
              <a:t>What are the failure reasons related to feedback strategies for CAM technologies used by beginning designers?</a:t>
            </a:r>
          </a:p>
          <a:p>
            <a:pPr marL="285750" indent="-285750">
              <a:buFont typeface="Arial" panose="020B0604020202020204" pitchFamily="34" charset="0"/>
              <a:buChar char="•"/>
            </a:pPr>
            <a:r>
              <a:rPr lang="en-US" dirty="0"/>
              <a:t>Methodology:</a:t>
            </a:r>
          </a:p>
          <a:p>
            <a:pPr marL="635508" lvl="1" indent="-285750">
              <a:buFont typeface="Arial" panose="020B0604020202020204" pitchFamily="34" charset="0"/>
              <a:buChar char="•"/>
            </a:pPr>
            <a:r>
              <a:rPr lang="en-US" sz="1600" dirty="0"/>
              <a:t>The failure reasons for CAM technologies identified in Task 1 will be categorized into two groups: feedback content related and feedback strategies related</a:t>
            </a:r>
          </a:p>
          <a:p>
            <a:pPr marL="635508" lvl="1" indent="-285750">
              <a:buFont typeface="Arial" panose="020B0604020202020204" pitchFamily="34" charset="0"/>
              <a:buChar char="•"/>
            </a:pPr>
            <a:r>
              <a:rPr lang="en-US" sz="1600" dirty="0"/>
              <a:t>The failure reasons not related to feedback will not be considered</a:t>
            </a:r>
          </a:p>
        </p:txBody>
      </p:sp>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991352"/>
          </a:xfrm>
        </p:spPr>
        <p:txBody>
          <a:bodyPr/>
          <a:lstStyle/>
          <a:p>
            <a:r>
              <a:rPr lang="en-US" dirty="0"/>
              <a:t>S</a:t>
            </a:r>
            <a:r>
              <a:rPr lang="en-US" altLang="zh-CN" dirty="0"/>
              <a:t>ub-</a:t>
            </a:r>
            <a:r>
              <a:rPr lang="en-US" dirty="0"/>
              <a:t>Task 2.1: Categorize the failure reasons to feedback content related and strategies related</a:t>
            </a:r>
          </a:p>
        </p:txBody>
      </p:sp>
      <p:grpSp>
        <p:nvGrpSpPr>
          <p:cNvPr id="4" name="Group 3">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5"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9"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0"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1"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6"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Research Tasks</a:t>
              </a:r>
            </a:p>
          </p:txBody>
        </p:sp>
        <p:sp>
          <p:nvSpPr>
            <p:cNvPr id="7"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8"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Tree>
    <p:extLst>
      <p:ext uri="{BB962C8B-B14F-4D97-AF65-F5344CB8AC3E}">
        <p14:creationId xmlns:p14="http://schemas.microsoft.com/office/powerpoint/2010/main" val="1631978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B20D7-6015-45CB-B726-B7008456F16F}"/>
              </a:ext>
            </a:extLst>
          </p:cNvPr>
          <p:cNvSpPr>
            <a:spLocks noGrp="1"/>
          </p:cNvSpPr>
          <p:nvPr>
            <p:ph idx="1"/>
          </p:nvPr>
        </p:nvSpPr>
        <p:spPr/>
        <p:txBody>
          <a:bodyPr/>
          <a:lstStyle/>
          <a:p>
            <a:pPr marL="285750" indent="-285750">
              <a:buFont typeface="Arial" panose="020B0604020202020204" pitchFamily="34" charset="0"/>
              <a:buChar char="•"/>
            </a:pPr>
            <a:r>
              <a:rPr lang="en-US" dirty="0"/>
              <a:t>Research questions:</a:t>
            </a:r>
          </a:p>
          <a:p>
            <a:pPr marL="635508" lvl="1" indent="-285750">
              <a:buFont typeface="Arial" panose="020B0604020202020204" pitchFamily="34" charset="0"/>
              <a:buChar char="•"/>
            </a:pPr>
            <a:r>
              <a:rPr lang="en-US" dirty="0"/>
              <a:t>What are the limitations of existing feedback contents?</a:t>
            </a:r>
          </a:p>
          <a:p>
            <a:pPr marL="635508" lvl="1" indent="-285750">
              <a:buFont typeface="Arial" panose="020B0604020202020204" pitchFamily="34" charset="0"/>
              <a:buChar char="•"/>
            </a:pPr>
            <a:r>
              <a:rPr lang="en-US" dirty="0"/>
              <a:t>What DFM guidelines should be provided to novice designers?</a:t>
            </a:r>
          </a:p>
          <a:p>
            <a:pPr marL="635508" lvl="1" indent="-285750">
              <a:buFont typeface="Arial" panose="020B0604020202020204" pitchFamily="34" charset="0"/>
              <a:buChar char="•"/>
            </a:pPr>
            <a:r>
              <a:rPr lang="en-US" dirty="0"/>
              <a:t>What DFM guidelines should be applied to the design automatically by software?</a:t>
            </a:r>
          </a:p>
          <a:p>
            <a:pPr marL="635508" lvl="1" indent="-285750">
              <a:buFont typeface="Arial" panose="020B0604020202020204" pitchFamily="34" charset="0"/>
              <a:buChar char="•"/>
            </a:pPr>
            <a:r>
              <a:rPr lang="en-US" dirty="0"/>
              <a:t>What design suggestions should be provided to novice designers?</a:t>
            </a:r>
          </a:p>
          <a:p>
            <a:pPr marL="285750" indent="-285750">
              <a:buFont typeface="Arial" panose="020B0604020202020204" pitchFamily="34" charset="0"/>
              <a:buChar char="•"/>
            </a:pPr>
            <a:r>
              <a:rPr lang="en-US" sz="1825" dirty="0"/>
              <a:t>Methodology:</a:t>
            </a:r>
          </a:p>
          <a:p>
            <a:pPr marL="635508" lvl="1" indent="-285750">
              <a:buFont typeface="Arial" panose="020B0604020202020204" pitchFamily="34" charset="0"/>
              <a:buChar char="•"/>
            </a:pPr>
            <a:r>
              <a:rPr lang="en-US" sz="1600" dirty="0"/>
              <a:t>The </a:t>
            </a:r>
            <a:r>
              <a:rPr lang="en-US" sz="1600" b="1" dirty="0"/>
              <a:t>limitations</a:t>
            </a:r>
            <a:r>
              <a:rPr lang="en-US" sz="1600" dirty="0"/>
              <a:t> of existing feedback contents will be identified by comparing the feedback contents and identified failure reasons and problematic features and settings</a:t>
            </a:r>
          </a:p>
          <a:p>
            <a:pPr marL="635508" lvl="1" indent="-285750">
              <a:buFont typeface="Arial" panose="020B0604020202020204" pitchFamily="34" charset="0"/>
              <a:buChar char="•"/>
            </a:pPr>
            <a:r>
              <a:rPr lang="en-US" sz="1600" dirty="0"/>
              <a:t>Develop feedback contents including new guidelines and design suggestions based on the identified limitations</a:t>
            </a:r>
          </a:p>
          <a:p>
            <a:pPr marL="635508" lvl="1" indent="-285750">
              <a:buFont typeface="Arial" panose="020B0604020202020204" pitchFamily="34" charset="0"/>
              <a:buChar char="•"/>
            </a:pPr>
            <a:r>
              <a:rPr lang="en-US" sz="1600" b="1" dirty="0"/>
              <a:t>Categorize the DFM guidelines into two groups. </a:t>
            </a:r>
            <a:r>
              <a:rPr lang="en-US" sz="1600" dirty="0"/>
              <a:t>Some guidelines are related to design decisions that the designers should modify the design. These type of DFM guidelines should be provided to designers. The other guidelines can be used by the software to </a:t>
            </a:r>
            <a:r>
              <a:rPr lang="en-US" sz="1600" b="1" dirty="0"/>
              <a:t>automatically adjust the design</a:t>
            </a:r>
            <a:r>
              <a:rPr lang="en-US" sz="1600" dirty="0"/>
              <a:t> and notify the designers.</a:t>
            </a:r>
          </a:p>
        </p:txBody>
      </p:sp>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1255776"/>
          </a:xfrm>
        </p:spPr>
        <p:txBody>
          <a:bodyPr/>
          <a:lstStyle/>
          <a:p>
            <a:pPr lvl="0"/>
            <a:r>
              <a:rPr lang="en-US" dirty="0"/>
              <a:t>S</a:t>
            </a:r>
            <a:r>
              <a:rPr lang="en-US" altLang="zh-CN" dirty="0"/>
              <a:t>ub-</a:t>
            </a:r>
            <a:r>
              <a:rPr lang="en-US" dirty="0"/>
              <a:t>Task 2.2: Improve feedback contents provided to novices</a:t>
            </a:r>
          </a:p>
        </p:txBody>
      </p:sp>
      <p:grpSp>
        <p:nvGrpSpPr>
          <p:cNvPr id="4" name="Group 3">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5"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9"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0"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1"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6"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Research Tasks</a:t>
              </a:r>
            </a:p>
          </p:txBody>
        </p:sp>
        <p:sp>
          <p:nvSpPr>
            <p:cNvPr id="7"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8"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Tree>
    <p:extLst>
      <p:ext uri="{BB962C8B-B14F-4D97-AF65-F5344CB8AC3E}">
        <p14:creationId xmlns:p14="http://schemas.microsoft.com/office/powerpoint/2010/main" val="19026496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B20D7-6015-45CB-B726-B7008456F16F}"/>
              </a:ext>
            </a:extLst>
          </p:cNvPr>
          <p:cNvSpPr>
            <a:spLocks noGrp="1"/>
          </p:cNvSpPr>
          <p:nvPr>
            <p:ph idx="1"/>
          </p:nvPr>
        </p:nvSpPr>
        <p:spPr/>
        <p:txBody>
          <a:bodyPr/>
          <a:lstStyle/>
          <a:p>
            <a:pPr marL="285750" indent="-285750">
              <a:buFont typeface="Arial" panose="020B0604020202020204" pitchFamily="34" charset="0"/>
              <a:buChar char="•"/>
            </a:pPr>
            <a:r>
              <a:rPr lang="en-US" dirty="0"/>
              <a:t>Research questions:</a:t>
            </a:r>
          </a:p>
          <a:p>
            <a:pPr marL="635508" lvl="1" indent="-285750">
              <a:buFont typeface="Arial" panose="020B0604020202020204" pitchFamily="34" charset="0"/>
              <a:buChar char="•"/>
            </a:pPr>
            <a:r>
              <a:rPr lang="en-US" dirty="0"/>
              <a:t>What are the limitations of existing feedback strategies?</a:t>
            </a:r>
          </a:p>
          <a:p>
            <a:pPr marL="635508" lvl="1" indent="-285750">
              <a:buFont typeface="Arial" panose="020B0604020202020204" pitchFamily="34" charset="0"/>
              <a:buChar char="•"/>
            </a:pPr>
            <a:r>
              <a:rPr lang="en-US" dirty="0"/>
              <a:t>What feedback strategies can decrease the fabrication failures?</a:t>
            </a:r>
          </a:p>
          <a:p>
            <a:pPr marL="285750" indent="-285750">
              <a:buFont typeface="Arial" panose="020B0604020202020204" pitchFamily="34" charset="0"/>
              <a:buChar char="•"/>
            </a:pPr>
            <a:r>
              <a:rPr lang="en-US" sz="1825" dirty="0"/>
              <a:t>Methodology:</a:t>
            </a:r>
          </a:p>
          <a:p>
            <a:pPr marL="635508" lvl="1" indent="-285750">
              <a:buFont typeface="Arial" panose="020B0604020202020204" pitchFamily="34" charset="0"/>
              <a:buChar char="•"/>
            </a:pPr>
            <a:r>
              <a:rPr lang="en-US" sz="1600" dirty="0"/>
              <a:t>Identify he </a:t>
            </a:r>
            <a:r>
              <a:rPr lang="en-US" sz="1600" b="1" dirty="0"/>
              <a:t>limitations</a:t>
            </a:r>
            <a:r>
              <a:rPr lang="en-US" sz="1600" dirty="0"/>
              <a:t> of existing feedback strategies by comparing the strategies used by machinists and automated software and failure reasons</a:t>
            </a:r>
          </a:p>
          <a:p>
            <a:pPr marL="635508" lvl="1" indent="-285750">
              <a:buFont typeface="Arial" panose="020B0604020202020204" pitchFamily="34" charset="0"/>
              <a:buChar char="•"/>
            </a:pPr>
            <a:r>
              <a:rPr lang="en-US" sz="1600" dirty="0"/>
              <a:t>Improve current feedback strategies to lift the limitations</a:t>
            </a:r>
          </a:p>
          <a:p>
            <a:pPr marL="635508" lvl="1" indent="-285750">
              <a:buFont typeface="Arial" panose="020B0604020202020204" pitchFamily="34" charset="0"/>
              <a:buChar char="•"/>
            </a:pPr>
            <a:r>
              <a:rPr lang="en-US" sz="1600" dirty="0"/>
              <a:t>Identify the </a:t>
            </a:r>
            <a:r>
              <a:rPr lang="en-US" sz="1600" b="1" dirty="0"/>
              <a:t>effective feedback strategies used by the machinist</a:t>
            </a:r>
            <a:r>
              <a:rPr lang="en-US" sz="1600" dirty="0"/>
              <a:t> but not used by existing automated software. Then implemented these strategies with automated computer methodologies</a:t>
            </a:r>
          </a:p>
          <a:p>
            <a:pPr marL="635508" lvl="1" indent="-285750">
              <a:buFont typeface="Arial" panose="020B0604020202020204" pitchFamily="34" charset="0"/>
              <a:buChar char="•"/>
            </a:pPr>
            <a:endParaRPr lang="en-US" sz="1375" dirty="0"/>
          </a:p>
        </p:txBody>
      </p:sp>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1255776"/>
          </a:xfrm>
        </p:spPr>
        <p:txBody>
          <a:bodyPr/>
          <a:lstStyle/>
          <a:p>
            <a:pPr lvl="0"/>
            <a:r>
              <a:rPr lang="en-US" dirty="0"/>
              <a:t>S</a:t>
            </a:r>
            <a:r>
              <a:rPr lang="en-US" altLang="zh-CN" dirty="0"/>
              <a:t>ub-</a:t>
            </a:r>
            <a:r>
              <a:rPr lang="en-US" dirty="0"/>
              <a:t>Task 2.3: Improve feedback strategies to provide feedback contents </a:t>
            </a:r>
          </a:p>
        </p:txBody>
      </p:sp>
      <p:grpSp>
        <p:nvGrpSpPr>
          <p:cNvPr id="4" name="Group 3">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5"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9"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0"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1"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6"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Research Tasks</a:t>
              </a:r>
            </a:p>
          </p:txBody>
        </p:sp>
        <p:sp>
          <p:nvSpPr>
            <p:cNvPr id="7"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8"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Tree>
    <p:extLst>
      <p:ext uri="{BB962C8B-B14F-4D97-AF65-F5344CB8AC3E}">
        <p14:creationId xmlns:p14="http://schemas.microsoft.com/office/powerpoint/2010/main" val="11678118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B20D7-6015-45CB-B726-B7008456F16F}"/>
              </a:ext>
            </a:extLst>
          </p:cNvPr>
          <p:cNvSpPr>
            <a:spLocks noGrp="1"/>
          </p:cNvSpPr>
          <p:nvPr>
            <p:ph idx="1"/>
          </p:nvPr>
        </p:nvSpPr>
        <p:spPr/>
        <p:txBody>
          <a:bodyPr/>
          <a:lstStyle/>
          <a:p>
            <a:pPr marL="285750" indent="-285750">
              <a:buFont typeface="Arial" panose="020B0604020202020204" pitchFamily="34" charset="0"/>
              <a:buChar char="•"/>
            </a:pPr>
            <a:r>
              <a:rPr lang="en-US" dirty="0"/>
              <a:t>Aims:</a:t>
            </a:r>
          </a:p>
          <a:p>
            <a:r>
              <a:rPr lang="en-US" dirty="0"/>
              <a:t>	This developed prototype can simulate how to assist beginning designers to change design decisions to decrease the environmental impacts, which validates the identified feedback content and strategies.</a:t>
            </a:r>
          </a:p>
          <a:p>
            <a:pPr marL="285750" indent="-285750">
              <a:buFont typeface="Arial" panose="020B0604020202020204" pitchFamily="34" charset="0"/>
              <a:buChar char="•"/>
            </a:pPr>
            <a:r>
              <a:rPr lang="en-US" dirty="0"/>
              <a:t>Three sub-tasks will be done</a:t>
            </a:r>
            <a:endParaRPr lang="en-US" sz="975" dirty="0"/>
          </a:p>
          <a:p>
            <a:pPr marL="635508" lvl="1" indent="-285750">
              <a:buFont typeface="Arial" panose="020B0604020202020204" pitchFamily="34" charset="0"/>
              <a:buChar char="•"/>
            </a:pPr>
            <a:r>
              <a:rPr lang="en-US" dirty="0"/>
              <a:t>Sub-Task 3.1: Validate the identified feedback content</a:t>
            </a:r>
          </a:p>
          <a:p>
            <a:pPr marL="635508" lvl="1" indent="-285750">
              <a:buFont typeface="Arial" panose="020B0604020202020204" pitchFamily="34" charset="0"/>
              <a:buChar char="•"/>
            </a:pPr>
            <a:r>
              <a:rPr lang="en-US" dirty="0"/>
              <a:t>Sub-Task 3.2: Develop software prototype</a:t>
            </a:r>
          </a:p>
          <a:p>
            <a:pPr marL="635508" lvl="1" indent="-285750">
              <a:buFont typeface="Arial" panose="020B0604020202020204" pitchFamily="34" charset="0"/>
              <a:buChar char="•"/>
            </a:pPr>
            <a:r>
              <a:rPr lang="en-US" dirty="0"/>
              <a:t>Sub-Task 3.3: Validate the findings using the prototype</a:t>
            </a:r>
          </a:p>
          <a:p>
            <a:pPr marL="635508" lvl="1" indent="-2857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997697" cy="991352"/>
          </a:xfrm>
        </p:spPr>
        <p:txBody>
          <a:bodyPr/>
          <a:lstStyle/>
          <a:p>
            <a:r>
              <a:rPr lang="en-US" dirty="0"/>
              <a:t>Task 3: Validate the feedback using software prototype</a:t>
            </a:r>
          </a:p>
        </p:txBody>
      </p:sp>
      <p:grpSp>
        <p:nvGrpSpPr>
          <p:cNvPr id="4" name="Group 3">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5"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9"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0"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1"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6"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Research Tasks</a:t>
              </a:r>
            </a:p>
          </p:txBody>
        </p:sp>
        <p:sp>
          <p:nvSpPr>
            <p:cNvPr id="7"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8"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Tree>
    <p:extLst>
      <p:ext uri="{BB962C8B-B14F-4D97-AF65-F5344CB8AC3E}">
        <p14:creationId xmlns:p14="http://schemas.microsoft.com/office/powerpoint/2010/main" val="3245944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8AB20D7-6015-45CB-B726-B7008456F16F}"/>
                  </a:ext>
                </a:extLst>
              </p:cNvPr>
              <p:cNvSpPr>
                <a:spLocks noGrp="1"/>
              </p:cNvSpPr>
              <p:nvPr>
                <p:ph idx="1"/>
              </p:nvPr>
            </p:nvSpPr>
            <p:spPr>
              <a:xfrm>
                <a:off x="1" y="667848"/>
                <a:ext cx="8873067" cy="4749800"/>
              </a:xfrm>
            </p:spPr>
            <p:txBody>
              <a:bodyPr/>
              <a:lstStyle/>
              <a:p>
                <a:pPr marL="285750" indent="-285750">
                  <a:buFont typeface="Arial" panose="020B0604020202020204" pitchFamily="34" charset="0"/>
                  <a:buChar char="•"/>
                </a:pPr>
                <a:r>
                  <a:rPr lang="en-US" sz="1825" dirty="0"/>
                  <a:t>Methodology:</a:t>
                </a:r>
              </a:p>
              <a:p>
                <a:pPr marL="635508" lvl="1" indent="-285750">
                  <a:buFont typeface="Arial" panose="020B0604020202020204" pitchFamily="34" charset="0"/>
                  <a:buChar char="•"/>
                </a:pPr>
                <a:r>
                  <a:rPr lang="en-US" sz="1600" dirty="0"/>
                  <a:t>An CAD model with problematic issues will be provided to studied subjects</a:t>
                </a:r>
              </a:p>
              <a:p>
                <a:pPr marL="635508" lvl="1" indent="-285750">
                  <a:buFont typeface="Arial" panose="020B0604020202020204" pitchFamily="34" charset="0"/>
                  <a:buChar char="•"/>
                </a:pPr>
                <a:r>
                  <a:rPr lang="en-US" sz="1600" dirty="0"/>
                  <a:t>Studied subjects will be required to change the decisions with list of DFM guidelines and design suggestions on paper</a:t>
                </a:r>
              </a:p>
              <a:p>
                <a:pPr marL="635508" lvl="1" indent="-285750">
                  <a:buFont typeface="Arial" panose="020B0604020202020204" pitchFamily="34" charset="0"/>
                  <a:buChar char="•"/>
                </a:pPr>
                <a:r>
                  <a:rPr lang="en-US" sz="1600" dirty="0"/>
                  <a:t>The environmental impacts of the modified design will be estimated and compared for four situations</a:t>
                </a:r>
              </a:p>
              <a:p>
                <a:pPr marL="1143000" lvl="2" indent="-285750">
                  <a:buFont typeface="Arial" panose="020B0604020202020204" pitchFamily="34" charset="0"/>
                  <a:buChar char="•"/>
                </a:pPr>
                <a:r>
                  <a:rPr lang="en-US" sz="1600" dirty="0"/>
                  <a:t>Original part</a:t>
                </a:r>
              </a:p>
              <a:p>
                <a:pPr marL="1143000" lvl="2" indent="-285750">
                  <a:buFont typeface="Arial" panose="020B0604020202020204" pitchFamily="34" charset="0"/>
                  <a:buChar char="•"/>
                </a:pPr>
                <a:r>
                  <a:rPr lang="en-US" sz="1600" dirty="0"/>
                  <a:t>Novices using existing feedback content</a:t>
                </a:r>
              </a:p>
              <a:p>
                <a:pPr marL="1143000" lvl="2" indent="-285750">
                  <a:buFont typeface="Arial" panose="020B0604020202020204" pitchFamily="34" charset="0"/>
                  <a:buChar char="•"/>
                </a:pPr>
                <a:r>
                  <a:rPr lang="en-US" sz="1600" dirty="0"/>
                  <a:t>Novices using new identified feedback content</a:t>
                </a:r>
              </a:p>
              <a:p>
                <a:pPr marL="1143000" lvl="2" indent="-285750">
                  <a:buFont typeface="Arial" panose="020B0604020202020204" pitchFamily="34" charset="0"/>
                  <a:buChar char="•"/>
                </a:pPr>
                <a:r>
                  <a:rPr lang="en-US" sz="1600" dirty="0"/>
                  <a:t>Part modified by expert</a:t>
                </a:r>
              </a:p>
              <a:p>
                <a:pPr marL="1143000" lvl="2"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𝐿𝐶𝐼</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𝑝𝑟𝑖𝑚𝑎𝑟𝑦</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𝑚𝑎𝑛𝑢𝑓𝑎𝑐𝑡𝑢𝑟𝑖𝑛𝑔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𝑟𝑒𝑐𝑦𝑐𝑙𝑒</m:t>
                        </m:r>
                      </m:sub>
                    </m:sSub>
                  </m:oMath>
                </a14:m>
                <a:endParaRPr lang="en-US" sz="1375" dirty="0"/>
              </a:p>
              <a:p>
                <a:pPr lvl="2" indent="0">
                  <a:buNone/>
                </a:pPr>
                <a:endParaRPr lang="en-US" sz="1375" dirty="0"/>
              </a:p>
              <a:p>
                <a:pPr marL="635508" lvl="1" indent="-285750">
                  <a:buFont typeface="Arial" panose="020B0604020202020204" pitchFamily="34" charset="0"/>
                  <a:buChar char="•"/>
                </a:pPr>
                <a:endParaRPr lang="en-US" sz="1375" dirty="0"/>
              </a:p>
              <a:p>
                <a:pPr marL="635508" lvl="1" indent="-285750">
                  <a:buFont typeface="Arial" panose="020B0604020202020204" pitchFamily="34" charset="0"/>
                  <a:buChar char="•"/>
                </a:pPr>
                <a:endParaRPr lang="en-US" sz="1375" dirty="0"/>
              </a:p>
            </p:txBody>
          </p:sp>
        </mc:Choice>
        <mc:Fallback xmlns="">
          <p:sp>
            <p:nvSpPr>
              <p:cNvPr id="2" name="Content Placeholder 1">
                <a:extLst>
                  <a:ext uri="{FF2B5EF4-FFF2-40B4-BE49-F238E27FC236}">
                    <a16:creationId xmlns:a16="http://schemas.microsoft.com/office/drawing/2014/main" id="{F8AB20D7-6015-45CB-B726-B7008456F16F}"/>
                  </a:ext>
                </a:extLst>
              </p:cNvPr>
              <p:cNvSpPr>
                <a:spLocks noGrp="1" noRot="1" noChangeAspect="1" noMove="1" noResize="1" noEditPoints="1" noAdjustHandles="1" noChangeArrowheads="1" noChangeShapeType="1" noTextEdit="1"/>
              </p:cNvSpPr>
              <p:nvPr>
                <p:ph idx="1"/>
              </p:nvPr>
            </p:nvSpPr>
            <p:spPr>
              <a:xfrm>
                <a:off x="1" y="667848"/>
                <a:ext cx="8873067" cy="4749800"/>
              </a:xfrm>
              <a:blipFill>
                <a:blip r:embed="rId3"/>
                <a:stretch>
                  <a:fillRect t="-64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199696"/>
            <a:ext cx="8873069" cy="1255776"/>
          </a:xfrm>
        </p:spPr>
        <p:txBody>
          <a:bodyPr/>
          <a:lstStyle/>
          <a:p>
            <a:pPr lvl="0"/>
            <a:r>
              <a:rPr lang="en-US" dirty="0"/>
              <a:t>S</a:t>
            </a:r>
            <a:r>
              <a:rPr lang="en-US" altLang="zh-CN" dirty="0"/>
              <a:t>ub-</a:t>
            </a:r>
            <a:r>
              <a:rPr lang="en-US" dirty="0"/>
              <a:t>Task 3.1: Verify the identified feedback content </a:t>
            </a:r>
          </a:p>
        </p:txBody>
      </p:sp>
      <p:pic>
        <p:nvPicPr>
          <p:cNvPr id="4" name="Picture 3">
            <a:extLst>
              <a:ext uri="{FF2B5EF4-FFF2-40B4-BE49-F238E27FC236}">
                <a16:creationId xmlns:a16="http://schemas.microsoft.com/office/drawing/2014/main" id="{2D84CBE0-0BD8-4887-B220-BDE4198A45B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1114" y="4339705"/>
            <a:ext cx="7669995" cy="1828165"/>
          </a:xfrm>
          <a:prstGeom prst="rect">
            <a:avLst/>
          </a:prstGeom>
          <a:noFill/>
        </p:spPr>
      </p:pic>
      <p:grpSp>
        <p:nvGrpSpPr>
          <p:cNvPr id="5" name="Group 4">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6"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10"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1"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2"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7"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Research Tasks</a:t>
              </a:r>
            </a:p>
          </p:txBody>
        </p:sp>
        <p:sp>
          <p:nvSpPr>
            <p:cNvPr id="8"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9"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Tree>
    <p:extLst>
      <p:ext uri="{BB962C8B-B14F-4D97-AF65-F5344CB8AC3E}">
        <p14:creationId xmlns:p14="http://schemas.microsoft.com/office/powerpoint/2010/main" val="985593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B20D7-6015-45CB-B726-B7008456F16F}"/>
              </a:ext>
            </a:extLst>
          </p:cNvPr>
          <p:cNvSpPr>
            <a:spLocks noGrp="1"/>
          </p:cNvSpPr>
          <p:nvPr>
            <p:ph idx="1"/>
          </p:nvPr>
        </p:nvSpPr>
        <p:spPr/>
        <p:txBody>
          <a:bodyPr/>
          <a:lstStyle/>
          <a:p>
            <a:pPr marL="285750" indent="-285750">
              <a:buFont typeface="Arial" panose="020B0604020202020204" pitchFamily="34" charset="0"/>
              <a:buChar char="•"/>
            </a:pPr>
            <a:r>
              <a:rPr lang="en-US" sz="1825" dirty="0"/>
              <a:t>Research question:</a:t>
            </a:r>
          </a:p>
          <a:p>
            <a:pPr marL="635508" lvl="1" indent="-285750">
              <a:buFont typeface="Arial" panose="020B0604020202020204" pitchFamily="34" charset="0"/>
              <a:buChar char="•"/>
            </a:pPr>
            <a:r>
              <a:rPr lang="en-US" dirty="0"/>
              <a:t>What is the algorithm for the software prototype?</a:t>
            </a:r>
          </a:p>
          <a:p>
            <a:pPr marL="635508" lvl="1" indent="-285750">
              <a:buFont typeface="Arial" panose="020B0604020202020204" pitchFamily="34" charset="0"/>
              <a:buChar char="•"/>
            </a:pPr>
            <a:r>
              <a:rPr lang="en-US" dirty="0"/>
              <a:t>What are the study cases?</a:t>
            </a:r>
          </a:p>
          <a:p>
            <a:pPr marL="635508" lvl="1" indent="-285750">
              <a:buFont typeface="Arial" panose="020B0604020202020204" pitchFamily="34" charset="0"/>
              <a:buChar char="•"/>
            </a:pPr>
            <a:r>
              <a:rPr lang="en-US" sz="1600" dirty="0"/>
              <a:t>What are users’ responses for the software?</a:t>
            </a:r>
            <a:endParaRPr lang="en-US" dirty="0"/>
          </a:p>
          <a:p>
            <a:pPr marL="285750" indent="-285750">
              <a:buFont typeface="Arial" panose="020B0604020202020204" pitchFamily="34" charset="0"/>
              <a:buChar char="•"/>
            </a:pPr>
            <a:r>
              <a:rPr lang="en-US" sz="1825" dirty="0"/>
              <a:t>Methodology:</a:t>
            </a:r>
          </a:p>
          <a:p>
            <a:pPr marL="635508" lvl="1" indent="-285750">
              <a:buFont typeface="Arial" panose="020B0604020202020204" pitchFamily="34" charset="0"/>
              <a:buChar char="•"/>
            </a:pPr>
            <a:r>
              <a:rPr lang="en-US" sz="1600" b="1" dirty="0"/>
              <a:t>SolidWorks</a:t>
            </a:r>
            <a:r>
              <a:rPr lang="en-US" sz="1600" dirty="0"/>
              <a:t> will be used as the CAD software. </a:t>
            </a:r>
            <a:r>
              <a:rPr lang="en-US" sz="1600" b="1" dirty="0"/>
              <a:t>SculptPrint and Cura </a:t>
            </a:r>
            <a:r>
              <a:rPr lang="en-US" sz="1600" dirty="0"/>
              <a:t>will be used as the CAM software.</a:t>
            </a:r>
          </a:p>
          <a:p>
            <a:pPr marL="635508" lvl="1" indent="-285750">
              <a:buFont typeface="Arial" panose="020B0604020202020204" pitchFamily="34" charset="0"/>
              <a:buChar char="•"/>
            </a:pPr>
            <a:r>
              <a:rPr lang="en-US" sz="1600" dirty="0"/>
              <a:t>Objects will be chosen as study cases representing the common design issues identified in Task 1.</a:t>
            </a:r>
          </a:p>
          <a:p>
            <a:pPr marL="635508" lvl="1" indent="-285750">
              <a:buFont typeface="Arial" panose="020B0604020202020204" pitchFamily="34" charset="0"/>
              <a:buChar char="•"/>
            </a:pPr>
            <a:r>
              <a:rPr lang="en-US" sz="1600" dirty="0"/>
              <a:t>Volunteers fall under the category of novice engineering designers will be recruited and </a:t>
            </a:r>
            <a:r>
              <a:rPr lang="en-US" sz="1600" b="1" dirty="0"/>
              <a:t>provide their responses </a:t>
            </a:r>
            <a:r>
              <a:rPr lang="en-US" sz="1600" dirty="0"/>
              <a:t>based on preliminary prototype.</a:t>
            </a:r>
          </a:p>
          <a:p>
            <a:pPr marL="635508" lvl="1" indent="-285750">
              <a:buFont typeface="Arial" panose="020B0604020202020204" pitchFamily="34" charset="0"/>
              <a:buChar char="•"/>
            </a:pPr>
            <a:r>
              <a:rPr lang="en-US" sz="1600" dirty="0"/>
              <a:t>The prototype will be built using the identified feedback content and strategies, developed algorithm, and the identified responses.</a:t>
            </a:r>
          </a:p>
          <a:p>
            <a:pPr marL="635508" lvl="1"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635508" lvl="1" indent="-285750">
              <a:buFont typeface="Arial" panose="020B0604020202020204" pitchFamily="34" charset="0"/>
              <a:buChar char="•"/>
            </a:pPr>
            <a:endParaRPr lang="en-US" sz="1375" dirty="0"/>
          </a:p>
        </p:txBody>
      </p:sp>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1255776"/>
          </a:xfrm>
        </p:spPr>
        <p:txBody>
          <a:bodyPr/>
          <a:lstStyle/>
          <a:p>
            <a:pPr lvl="0"/>
            <a:r>
              <a:rPr lang="en-US" dirty="0"/>
              <a:t>S</a:t>
            </a:r>
            <a:r>
              <a:rPr lang="en-US" altLang="zh-CN" dirty="0"/>
              <a:t>ub-</a:t>
            </a:r>
            <a:r>
              <a:rPr lang="en-US" dirty="0"/>
              <a:t>Task 3.2: Develop Wizard-of-Oz software prototype</a:t>
            </a:r>
          </a:p>
        </p:txBody>
      </p:sp>
      <p:grpSp>
        <p:nvGrpSpPr>
          <p:cNvPr id="4" name="Group 3">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5"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9"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0"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1"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6"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Research Tasks</a:t>
              </a:r>
            </a:p>
          </p:txBody>
        </p:sp>
        <p:sp>
          <p:nvSpPr>
            <p:cNvPr id="7"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8"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Tree>
    <p:extLst>
      <p:ext uri="{BB962C8B-B14F-4D97-AF65-F5344CB8AC3E}">
        <p14:creationId xmlns:p14="http://schemas.microsoft.com/office/powerpoint/2010/main" val="2168339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0"/>
            <a:ext cx="8713077" cy="991352"/>
          </a:xfrm>
        </p:spPr>
        <p:txBody>
          <a:bodyPr/>
          <a:lstStyle/>
          <a:p>
            <a:r>
              <a:rPr lang="en-US" dirty="0"/>
              <a:t>The environmental impacts increase for CAM due to novices.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37592" y="1153160"/>
                <a:ext cx="4887687" cy="3063838"/>
              </a:xfrm>
            </p:spPr>
            <p:txBody>
              <a:bodyPr/>
              <a:lstStyle/>
              <a:p>
                <a:pPr marL="342900" indent="-342900">
                  <a:buFont typeface="Arial" panose="020B0604020202020204" pitchFamily="34" charset="0"/>
                  <a:buChar char="•"/>
                </a:pPr>
                <a14:m>
                  <m:oMath xmlns:m="http://schemas.openxmlformats.org/officeDocument/2006/math">
                    <m:r>
                      <a:rPr lang="en-US" sz="2800" i="1" smtClean="0">
                        <a:latin typeface="Cambria Math" panose="02040503050406030204" pitchFamily="18" charset="0"/>
                      </a:rPr>
                      <m:t>𝐼</m:t>
                    </m:r>
                    <m:r>
                      <a:rPr lang="en-US" sz="2800" i="1" smtClean="0">
                        <a:latin typeface="Cambria Math" panose="02040503050406030204" pitchFamily="18" charset="0"/>
                      </a:rPr>
                      <m:t>=</m:t>
                    </m:r>
                    <m:r>
                      <a:rPr lang="en-US" sz="2800" i="1" smtClean="0">
                        <a:latin typeface="Cambria Math" panose="02040503050406030204" pitchFamily="18" charset="0"/>
                      </a:rPr>
                      <m:t>𝑃</m:t>
                    </m:r>
                    <m:r>
                      <a:rPr lang="en-US" sz="2800" i="1" smtClean="0">
                        <a:latin typeface="Cambria Math" panose="02040503050406030204" pitchFamily="18" charset="0"/>
                      </a:rPr>
                      <m:t> × </m:t>
                    </m:r>
                    <m:r>
                      <a:rPr lang="en-US" sz="2800" i="1" smtClean="0">
                        <a:latin typeface="Cambria Math" panose="02040503050406030204" pitchFamily="18" charset="0"/>
                      </a:rPr>
                      <m:t>𝐴</m:t>
                    </m:r>
                    <m:r>
                      <a:rPr lang="en-US" sz="2800" i="1" smtClean="0">
                        <a:latin typeface="Cambria Math" panose="02040503050406030204" pitchFamily="18" charset="0"/>
                      </a:rPr>
                      <m:t> × </m:t>
                    </m:r>
                    <m:r>
                      <a:rPr lang="en-US" sz="2800" i="1" smtClean="0">
                        <a:latin typeface="Cambria Math" panose="02040503050406030204" pitchFamily="18" charset="0"/>
                      </a:rPr>
                      <m:t>𝑇</m:t>
                    </m:r>
                  </m:oMath>
                </a14:m>
                <a:r>
                  <a:rPr lang="en-US" sz="2800" dirty="0"/>
                  <a:t> [5] </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14:m>
                  <m:oMath xmlns:m="http://schemas.openxmlformats.org/officeDocument/2006/math">
                    <m:r>
                      <a:rPr lang="en-US" sz="2800" i="1">
                        <a:latin typeface="Cambria Math" panose="02040503050406030204" pitchFamily="18" charset="0"/>
                      </a:rPr>
                      <m:t>𝑃</m:t>
                    </m:r>
                    <m:r>
                      <a:rPr lang="en-US" sz="2800" i="1">
                        <a:latin typeface="Cambria Math" panose="02040503050406030204" pitchFamily="18" charset="0"/>
                      </a:rPr>
                      <m:t>  ,  </m:t>
                    </m:r>
                    <m:r>
                      <a:rPr lang="en-US" sz="2800" i="1">
                        <a:latin typeface="Cambria Math" panose="02040503050406030204" pitchFamily="18" charset="0"/>
                      </a:rPr>
                      <m:t>𝑇</m:t>
                    </m:r>
                    <m:r>
                      <m:rPr>
                        <m:nor/>
                      </m:rPr>
                      <a:rPr lang="en-US" sz="2800" dirty="0"/>
                      <m:t> </m:t>
                    </m:r>
                    <m:r>
                      <m:rPr>
                        <m:nor/>
                      </m:rPr>
                      <a:rPr lang="en-US" sz="2800" b="0" i="0" dirty="0" smtClean="0"/>
                      <m:t>             </m:t>
                    </m:r>
                    <m:r>
                      <a:rPr lang="en-US" sz="2800" b="0" i="1" dirty="0" smtClean="0">
                        <a:latin typeface="Cambria Math" panose="02040503050406030204" pitchFamily="18" charset="0"/>
                      </a:rPr>
                      <m:t> </m:t>
                    </m:r>
                    <m:r>
                      <a:rPr lang="en-US" sz="2800" b="0" i="1" dirty="0" smtClean="0">
                        <a:latin typeface="Cambria Math" panose="02040503050406030204" pitchFamily="18" charset="0"/>
                      </a:rPr>
                      <m:t>𝐼</m:t>
                    </m:r>
                  </m:oMath>
                </a14:m>
                <a:endParaRPr lang="en-US" sz="2800" dirty="0"/>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37592" y="1153160"/>
                <a:ext cx="4887687" cy="3063838"/>
              </a:xfrm>
              <a:blipFill>
                <a:blip r:embed="rId3"/>
                <a:stretch>
                  <a:fillRect t="-1789"/>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E7125288-8F09-4909-87D8-60242989E3C2}"/>
              </a:ext>
            </a:extLst>
          </p:cNvPr>
          <p:cNvGrpSpPr/>
          <p:nvPr/>
        </p:nvGrpSpPr>
        <p:grpSpPr>
          <a:xfrm>
            <a:off x="2757285" y="1559085"/>
            <a:ext cx="5092717" cy="2283807"/>
            <a:chOff x="519694" y="1559085"/>
            <a:chExt cx="5092717" cy="2283807"/>
          </a:xfrm>
        </p:grpSpPr>
        <p:cxnSp>
          <p:nvCxnSpPr>
            <p:cNvPr id="15" name="Straight Arrow Connector 14">
              <a:extLst>
                <a:ext uri="{FF2B5EF4-FFF2-40B4-BE49-F238E27FC236}">
                  <a16:creationId xmlns:a16="http://schemas.microsoft.com/office/drawing/2014/main" id="{5AF56EBC-505B-492B-BA22-3C3838ABEB26}"/>
                </a:ext>
              </a:extLst>
            </p:cNvPr>
            <p:cNvCxnSpPr>
              <a:cxnSpLocks/>
            </p:cNvCxnSpPr>
            <p:nvPr/>
          </p:nvCxnSpPr>
          <p:spPr>
            <a:xfrm>
              <a:off x="664420" y="1605134"/>
              <a:ext cx="0" cy="1203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145A06A8-24ED-472C-B6B8-C35228828845}"/>
                </a:ext>
              </a:extLst>
            </p:cNvPr>
            <p:cNvSpPr txBox="1"/>
            <p:nvPr/>
          </p:nvSpPr>
          <p:spPr>
            <a:xfrm>
              <a:off x="519694" y="2808984"/>
              <a:ext cx="2887925" cy="369332"/>
            </a:xfrm>
            <a:prstGeom prst="rect">
              <a:avLst/>
            </a:prstGeom>
            <a:noFill/>
          </p:spPr>
          <p:txBody>
            <a:bodyPr wrap="square" rtlCol="0">
              <a:spAutoFit/>
            </a:bodyPr>
            <a:lstStyle/>
            <a:p>
              <a:r>
                <a:rPr lang="en-US" dirty="0">
                  <a:solidFill>
                    <a:schemeClr val="bg1"/>
                  </a:solidFill>
                </a:rPr>
                <a:t>Impact on the environment</a:t>
              </a:r>
            </a:p>
          </p:txBody>
        </p:sp>
        <p:cxnSp>
          <p:nvCxnSpPr>
            <p:cNvPr id="18" name="Straight Arrow Connector 17">
              <a:extLst>
                <a:ext uri="{FF2B5EF4-FFF2-40B4-BE49-F238E27FC236}">
                  <a16:creationId xmlns:a16="http://schemas.microsoft.com/office/drawing/2014/main" id="{071ECA76-F7EE-4F4C-9A9A-FA078A15EE36}"/>
                </a:ext>
              </a:extLst>
            </p:cNvPr>
            <p:cNvCxnSpPr>
              <a:cxnSpLocks/>
            </p:cNvCxnSpPr>
            <p:nvPr/>
          </p:nvCxnSpPr>
          <p:spPr>
            <a:xfrm>
              <a:off x="1301940" y="1605134"/>
              <a:ext cx="0" cy="834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38020BF-3FA7-4403-991A-8BCF4026C916}"/>
                </a:ext>
              </a:extLst>
            </p:cNvPr>
            <p:cNvSpPr txBox="1"/>
            <p:nvPr/>
          </p:nvSpPr>
          <p:spPr>
            <a:xfrm>
              <a:off x="1157214" y="2439652"/>
              <a:ext cx="2887925" cy="369332"/>
            </a:xfrm>
            <a:prstGeom prst="rect">
              <a:avLst/>
            </a:prstGeom>
            <a:noFill/>
          </p:spPr>
          <p:txBody>
            <a:bodyPr wrap="square" rtlCol="0">
              <a:spAutoFit/>
            </a:bodyPr>
            <a:lstStyle/>
            <a:p>
              <a:r>
                <a:rPr lang="en-US" dirty="0">
                  <a:solidFill>
                    <a:schemeClr val="bg1"/>
                  </a:solidFill>
                </a:rPr>
                <a:t>Population</a:t>
              </a:r>
            </a:p>
          </p:txBody>
        </p:sp>
        <p:cxnSp>
          <p:nvCxnSpPr>
            <p:cNvPr id="23" name="Straight Arrow Connector 22">
              <a:extLst>
                <a:ext uri="{FF2B5EF4-FFF2-40B4-BE49-F238E27FC236}">
                  <a16:creationId xmlns:a16="http://schemas.microsoft.com/office/drawing/2014/main" id="{5F6B45BC-F6FC-45C2-84E5-8FB9C1992B62}"/>
                </a:ext>
              </a:extLst>
            </p:cNvPr>
            <p:cNvCxnSpPr>
              <a:cxnSpLocks/>
            </p:cNvCxnSpPr>
            <p:nvPr/>
          </p:nvCxnSpPr>
          <p:spPr>
            <a:xfrm>
              <a:off x="2144489" y="1605134"/>
              <a:ext cx="0" cy="5072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F586DFC-3497-419F-AA68-C769C9F06C7D}"/>
                </a:ext>
              </a:extLst>
            </p:cNvPr>
            <p:cNvSpPr txBox="1"/>
            <p:nvPr/>
          </p:nvSpPr>
          <p:spPr>
            <a:xfrm>
              <a:off x="1999763" y="2112403"/>
              <a:ext cx="2887925" cy="369332"/>
            </a:xfrm>
            <a:prstGeom prst="rect">
              <a:avLst/>
            </a:prstGeom>
            <a:noFill/>
          </p:spPr>
          <p:txBody>
            <a:bodyPr wrap="square" rtlCol="0">
              <a:spAutoFit/>
            </a:bodyPr>
            <a:lstStyle/>
            <a:p>
              <a:r>
                <a:rPr lang="en-US" dirty="0">
                  <a:solidFill>
                    <a:schemeClr val="bg1"/>
                  </a:solidFill>
                </a:rPr>
                <a:t>Affluence</a:t>
              </a:r>
            </a:p>
          </p:txBody>
        </p:sp>
        <p:cxnSp>
          <p:nvCxnSpPr>
            <p:cNvPr id="29" name="Straight Arrow Connector 28">
              <a:extLst>
                <a:ext uri="{FF2B5EF4-FFF2-40B4-BE49-F238E27FC236}">
                  <a16:creationId xmlns:a16="http://schemas.microsoft.com/office/drawing/2014/main" id="{92C8521F-E9D3-460A-8226-E4E41BA244C6}"/>
                </a:ext>
              </a:extLst>
            </p:cNvPr>
            <p:cNvCxnSpPr>
              <a:cxnSpLocks/>
            </p:cNvCxnSpPr>
            <p:nvPr/>
          </p:nvCxnSpPr>
          <p:spPr>
            <a:xfrm>
              <a:off x="2869212" y="1559085"/>
              <a:ext cx="0" cy="2456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AB2EFB65-9B82-4278-B6CF-43B259344F06}"/>
                </a:ext>
              </a:extLst>
            </p:cNvPr>
            <p:cNvSpPr txBox="1"/>
            <p:nvPr/>
          </p:nvSpPr>
          <p:spPr>
            <a:xfrm>
              <a:off x="2724486" y="1804750"/>
              <a:ext cx="2887925" cy="369332"/>
            </a:xfrm>
            <a:prstGeom prst="rect">
              <a:avLst/>
            </a:prstGeom>
            <a:noFill/>
          </p:spPr>
          <p:txBody>
            <a:bodyPr wrap="square" rtlCol="0">
              <a:spAutoFit/>
            </a:bodyPr>
            <a:lstStyle/>
            <a:p>
              <a:r>
                <a:rPr lang="en-US" dirty="0">
                  <a:solidFill>
                    <a:schemeClr val="bg1"/>
                  </a:solidFill>
                </a:rPr>
                <a:t>Technology</a:t>
              </a:r>
            </a:p>
          </p:txBody>
        </p:sp>
        <p:cxnSp>
          <p:nvCxnSpPr>
            <p:cNvPr id="38" name="Straight Arrow Connector 37">
              <a:extLst>
                <a:ext uri="{FF2B5EF4-FFF2-40B4-BE49-F238E27FC236}">
                  <a16:creationId xmlns:a16="http://schemas.microsoft.com/office/drawing/2014/main" id="{6CF1A812-5C8E-4782-AC6C-9765E6CE6031}"/>
                </a:ext>
              </a:extLst>
            </p:cNvPr>
            <p:cNvCxnSpPr>
              <a:cxnSpLocks/>
            </p:cNvCxnSpPr>
            <p:nvPr/>
          </p:nvCxnSpPr>
          <p:spPr>
            <a:xfrm flipV="1">
              <a:off x="927557" y="3539188"/>
              <a:ext cx="0" cy="302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3F06CC22-1983-4341-A74B-7ED60CB77EAB}"/>
                </a:ext>
              </a:extLst>
            </p:cNvPr>
            <p:cNvCxnSpPr>
              <a:cxnSpLocks/>
            </p:cNvCxnSpPr>
            <p:nvPr/>
          </p:nvCxnSpPr>
          <p:spPr>
            <a:xfrm flipV="1">
              <a:off x="1655973" y="3539188"/>
              <a:ext cx="0" cy="302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Arrow: Right 40">
              <a:extLst>
                <a:ext uri="{FF2B5EF4-FFF2-40B4-BE49-F238E27FC236}">
                  <a16:creationId xmlns:a16="http://schemas.microsoft.com/office/drawing/2014/main" id="{25EC5C19-EC31-42D9-9A43-DB61B7EED1A2}"/>
                </a:ext>
              </a:extLst>
            </p:cNvPr>
            <p:cNvSpPr/>
            <p:nvPr/>
          </p:nvSpPr>
          <p:spPr>
            <a:xfrm>
              <a:off x="1822222" y="3560853"/>
              <a:ext cx="782820" cy="24612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19CD94B8-6DB8-4929-B30E-D5190B4CA892}"/>
                </a:ext>
              </a:extLst>
            </p:cNvPr>
            <p:cNvCxnSpPr>
              <a:cxnSpLocks/>
            </p:cNvCxnSpPr>
            <p:nvPr/>
          </p:nvCxnSpPr>
          <p:spPr>
            <a:xfrm flipV="1">
              <a:off x="3038537" y="3540284"/>
              <a:ext cx="0" cy="302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26"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32"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Introduction</a:t>
                </a:r>
              </a:p>
            </p:txBody>
          </p:sp>
          <p:sp>
            <p:nvSpPr>
              <p:cNvPr id="33"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34"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27"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Tasks</a:t>
              </a:r>
            </a:p>
          </p:txBody>
        </p:sp>
        <p:sp>
          <p:nvSpPr>
            <p:cNvPr id="28"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31"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
        <p:nvSpPr>
          <p:cNvPr id="35" name="Content Placeholder 1">
            <a:extLst>
              <a:ext uri="{FF2B5EF4-FFF2-40B4-BE49-F238E27FC236}">
                <a16:creationId xmlns:a16="http://schemas.microsoft.com/office/drawing/2014/main" id="{E692235B-FD8D-4190-AC4D-6A6388AEAC52}"/>
              </a:ext>
            </a:extLst>
          </p:cNvPr>
          <p:cNvSpPr txBox="1">
            <a:spLocks/>
          </p:cNvSpPr>
          <p:nvPr/>
        </p:nvSpPr>
        <p:spPr>
          <a:xfrm>
            <a:off x="1" y="4095475"/>
            <a:ext cx="9143999" cy="2068257"/>
          </a:xfrm>
          <a:prstGeom prst="rect">
            <a:avLst/>
          </a:prstGeom>
        </p:spPr>
        <p:txBody>
          <a:bodyPr vert="horz" lIns="274320" tIns="45720" rIns="274320" bIns="45720" rtlCol="0">
            <a:noAutofit/>
          </a:bodyPr>
          <a:lstStyle>
            <a:lvl1pPr marL="0" indent="0" algn="l" defTabSz="342900" rtl="0" eaLnBrk="1" latinLnBrk="0" hangingPunct="1">
              <a:spcBef>
                <a:spcPct val="20000"/>
              </a:spcBef>
              <a:spcAft>
                <a:spcPts val="450"/>
              </a:spcAft>
              <a:buFontTx/>
              <a:buNone/>
              <a:defRPr sz="1800" kern="1200">
                <a:solidFill>
                  <a:srgbClr val="262626"/>
                </a:solidFill>
                <a:latin typeface="+mn-lt"/>
                <a:ea typeface="+mn-ea"/>
                <a:cs typeface="+mn-cs"/>
              </a:defRPr>
            </a:lvl1pPr>
            <a:lvl2pPr marL="349758" indent="-214313" algn="l" defTabSz="342900" rtl="0" eaLnBrk="1" latinLnBrk="0" hangingPunct="1">
              <a:spcBef>
                <a:spcPct val="20000"/>
              </a:spcBef>
              <a:spcAft>
                <a:spcPts val="450"/>
              </a:spcAft>
              <a:buFont typeface="Lucida Grande"/>
              <a:buChar char="•"/>
              <a:defRPr sz="1575" kern="1200">
                <a:solidFill>
                  <a:srgbClr val="262626"/>
                </a:solidFill>
                <a:latin typeface="+mn-lt"/>
                <a:ea typeface="+mn-ea"/>
                <a:cs typeface="+mn-cs"/>
              </a:defRPr>
            </a:lvl2pPr>
            <a:lvl3pPr marL="857250" indent="-171450" algn="l" defTabSz="342900" rtl="0" eaLnBrk="1" latinLnBrk="0" hangingPunct="1">
              <a:spcBef>
                <a:spcPct val="20000"/>
              </a:spcBef>
              <a:spcAft>
                <a:spcPts val="450"/>
              </a:spcAft>
              <a:buFont typeface="Arial"/>
              <a:buChar char="•"/>
              <a:defRPr sz="1575" kern="1200">
                <a:solidFill>
                  <a:srgbClr val="262626"/>
                </a:solidFill>
                <a:latin typeface="+mn-lt"/>
                <a:ea typeface="+mn-ea"/>
                <a:cs typeface="+mn-cs"/>
              </a:defRPr>
            </a:lvl3pPr>
            <a:lvl4pPr marL="1200150" indent="-171450" algn="l" defTabSz="342900" rtl="0" eaLnBrk="1" latinLnBrk="0" hangingPunct="1">
              <a:spcBef>
                <a:spcPct val="20000"/>
              </a:spcBef>
              <a:buFont typeface="Arial"/>
              <a:buChar char="–"/>
              <a:defRPr sz="1800" kern="1200">
                <a:solidFill>
                  <a:schemeClr val="bg1"/>
                </a:solidFill>
                <a:latin typeface="Roboto Light"/>
                <a:ea typeface="+mn-ea"/>
                <a:cs typeface="+mn-cs"/>
              </a:defRPr>
            </a:lvl4pPr>
            <a:lvl5pPr marL="1543050" indent="-171450" algn="l" defTabSz="342900" rtl="0" eaLnBrk="1" latinLnBrk="0" hangingPunct="1">
              <a:spcBef>
                <a:spcPct val="20000"/>
              </a:spcBef>
              <a:buFont typeface="Arial"/>
              <a:buChar char="»"/>
              <a:defRPr sz="1800" kern="1200">
                <a:solidFill>
                  <a:schemeClr val="bg1"/>
                </a:solidFill>
                <a:latin typeface="Roboto Ligh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 In a 3D printing makerspaces mainly used by novices</a:t>
            </a:r>
          </a:p>
          <a:p>
            <a:pPr marL="635508" lvl="1" indent="-285750">
              <a:buFont typeface="Arial" panose="020B0604020202020204" pitchFamily="34" charset="0"/>
              <a:buChar char="•"/>
            </a:pPr>
            <a:r>
              <a:rPr lang="en-US" dirty="0"/>
              <a:t>34.6% of material was wasted</a:t>
            </a:r>
          </a:p>
          <a:p>
            <a:pPr marL="635508" lvl="1" indent="-285750">
              <a:buFont typeface="Arial" panose="020B0604020202020204" pitchFamily="34" charset="0"/>
              <a:buChar char="•"/>
            </a:pPr>
            <a:r>
              <a:rPr lang="en-US" dirty="0"/>
              <a:t>Actual energy consumption was 50% more than under controlled experiments  </a:t>
            </a:r>
          </a:p>
          <a:p>
            <a:pPr marL="635508"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837578068"/>
      </p:ext>
    </p:extLst>
  </p:cSld>
  <p:clrMapOvr>
    <a:masterClrMapping/>
  </p:clrMapOvr>
  <mc:AlternateContent xmlns:mc="http://schemas.openxmlformats.org/markup-compatibility/2006" xmlns:p14="http://schemas.microsoft.com/office/powerpoint/2010/main">
    <mc:Choice Requires="p14">
      <p:transition spd="slow" p14:dur="2000" advTm="225"/>
    </mc:Choice>
    <mc:Fallback xmlns="">
      <p:transition spd="slow" advTm="225"/>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5CE46E-7D9C-4AA4-A8E5-FB2A6E6E9D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734" y="963096"/>
            <a:ext cx="7943011" cy="4936231"/>
          </a:xfrm>
          <a:prstGeom prst="rect">
            <a:avLst/>
          </a:prstGeom>
        </p:spPr>
      </p:pic>
      <p:sp>
        <p:nvSpPr>
          <p:cNvPr id="4" name="Title 2">
            <a:extLst>
              <a:ext uri="{FF2B5EF4-FFF2-40B4-BE49-F238E27FC236}">
                <a16:creationId xmlns:a16="http://schemas.microsoft.com/office/drawing/2014/main" id="{54458E78-425D-4FB0-91DA-C8073E310343}"/>
              </a:ext>
            </a:extLst>
          </p:cNvPr>
          <p:cNvSpPr>
            <a:spLocks noGrp="1"/>
          </p:cNvSpPr>
          <p:nvPr>
            <p:ph type="title"/>
          </p:nvPr>
        </p:nvSpPr>
        <p:spPr>
          <a:xfrm>
            <a:off x="-2" y="0"/>
            <a:ext cx="8873069" cy="1255776"/>
          </a:xfrm>
        </p:spPr>
        <p:txBody>
          <a:bodyPr/>
          <a:lstStyle/>
          <a:p>
            <a:pPr lvl="0"/>
            <a:r>
              <a:rPr lang="en-US" dirty="0"/>
              <a:t>Current Progress:</a:t>
            </a:r>
          </a:p>
        </p:txBody>
      </p:sp>
      <p:grpSp>
        <p:nvGrpSpPr>
          <p:cNvPr id="6" name="Group 5">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7"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11"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2"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3"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8"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Research Tasks</a:t>
              </a:r>
            </a:p>
          </p:txBody>
        </p:sp>
        <p:sp>
          <p:nvSpPr>
            <p:cNvPr id="9"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10"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pic>
        <p:nvPicPr>
          <p:cNvPr id="14" name="Picture 13">
            <a:extLst>
              <a:ext uri="{FF2B5EF4-FFF2-40B4-BE49-F238E27FC236}">
                <a16:creationId xmlns:a16="http://schemas.microsoft.com/office/drawing/2014/main" id="{8FA4C8B4-9823-45D3-80FD-680D84B10A9E}"/>
              </a:ext>
            </a:extLst>
          </p:cNvPr>
          <p:cNvPicPr>
            <a:picLocks noChangeAspect="1"/>
          </p:cNvPicPr>
          <p:nvPr/>
        </p:nvPicPr>
        <p:blipFill rotWithShape="1">
          <a:blip r:embed="rId3"/>
          <a:srcRect l="1874" r="1724" b="8784"/>
          <a:stretch/>
        </p:blipFill>
        <p:spPr>
          <a:xfrm>
            <a:off x="4405239" y="2218872"/>
            <a:ext cx="3468414" cy="749107"/>
          </a:xfrm>
          <a:prstGeom prst="rect">
            <a:avLst/>
          </a:prstGeom>
        </p:spPr>
      </p:pic>
    </p:spTree>
    <p:extLst>
      <p:ext uri="{BB962C8B-B14F-4D97-AF65-F5344CB8AC3E}">
        <p14:creationId xmlns:p14="http://schemas.microsoft.com/office/powerpoint/2010/main" val="255715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B20D7-6015-45CB-B726-B7008456F16F}"/>
              </a:ext>
            </a:extLst>
          </p:cNvPr>
          <p:cNvSpPr>
            <a:spLocks noGrp="1"/>
          </p:cNvSpPr>
          <p:nvPr>
            <p:ph idx="1"/>
          </p:nvPr>
        </p:nvSpPr>
        <p:spPr>
          <a:xfrm>
            <a:off x="1" y="1413933"/>
            <a:ext cx="9143999" cy="4749800"/>
          </a:xfrm>
        </p:spPr>
        <p:txBody>
          <a:bodyPr/>
          <a:lstStyle/>
          <a:p>
            <a:pPr marL="285750" indent="-285750">
              <a:buFont typeface="Arial" panose="020B0604020202020204" pitchFamily="34" charset="0"/>
              <a:buChar char="•"/>
            </a:pPr>
            <a:endParaRPr lang="en-US" dirty="0"/>
          </a:p>
          <a:p>
            <a:pPr marL="635508" lvl="1" indent="-2857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991352"/>
          </a:xfrm>
        </p:spPr>
        <p:txBody>
          <a:bodyPr/>
          <a:lstStyle/>
          <a:p>
            <a:r>
              <a:rPr lang="en-US" dirty="0"/>
              <a:t>Analyze the part using SculptPrint</a:t>
            </a:r>
          </a:p>
        </p:txBody>
      </p:sp>
      <p:pic>
        <p:nvPicPr>
          <p:cNvPr id="6" name="Picture 5">
            <a:extLst>
              <a:ext uri="{FF2B5EF4-FFF2-40B4-BE49-F238E27FC236}">
                <a16:creationId xmlns:a16="http://schemas.microsoft.com/office/drawing/2014/main" id="{918D8A6C-F9FF-4E64-BF27-2D75E868CEA4}"/>
              </a:ext>
            </a:extLst>
          </p:cNvPr>
          <p:cNvPicPr>
            <a:picLocks noChangeAspect="1"/>
          </p:cNvPicPr>
          <p:nvPr/>
        </p:nvPicPr>
        <p:blipFill>
          <a:blip r:embed="rId3"/>
          <a:stretch>
            <a:fillRect/>
          </a:stretch>
        </p:blipFill>
        <p:spPr>
          <a:xfrm>
            <a:off x="610445" y="991352"/>
            <a:ext cx="7652174" cy="5006095"/>
          </a:xfrm>
          <a:prstGeom prst="rect">
            <a:avLst/>
          </a:prstGeom>
        </p:spPr>
      </p:pic>
    </p:spTree>
    <p:extLst>
      <p:ext uri="{BB962C8B-B14F-4D97-AF65-F5344CB8AC3E}">
        <p14:creationId xmlns:p14="http://schemas.microsoft.com/office/powerpoint/2010/main" val="23380993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B20D7-6015-45CB-B726-B7008456F16F}"/>
              </a:ext>
            </a:extLst>
          </p:cNvPr>
          <p:cNvSpPr>
            <a:spLocks noGrp="1"/>
          </p:cNvSpPr>
          <p:nvPr>
            <p:ph idx="1"/>
          </p:nvPr>
        </p:nvSpPr>
        <p:spPr>
          <a:xfrm>
            <a:off x="1" y="1413933"/>
            <a:ext cx="9143999" cy="4749800"/>
          </a:xfrm>
        </p:spPr>
        <p:txBody>
          <a:bodyPr/>
          <a:lstStyle/>
          <a:p>
            <a:pPr marL="285750" indent="-285750">
              <a:buFont typeface="Arial" panose="020B0604020202020204" pitchFamily="34" charset="0"/>
              <a:buChar char="•"/>
            </a:pPr>
            <a:endParaRPr lang="en-US" dirty="0"/>
          </a:p>
          <a:p>
            <a:pPr marL="635508" lvl="1" indent="-2857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991352"/>
          </a:xfrm>
        </p:spPr>
        <p:txBody>
          <a:bodyPr/>
          <a:lstStyle/>
          <a:p>
            <a:r>
              <a:rPr lang="en-US" dirty="0"/>
              <a:t>Output the tool path and created volume picture to designer</a:t>
            </a:r>
          </a:p>
        </p:txBody>
      </p:sp>
      <p:pic>
        <p:nvPicPr>
          <p:cNvPr id="4" name="Picture 3">
            <a:extLst>
              <a:ext uri="{FF2B5EF4-FFF2-40B4-BE49-F238E27FC236}">
                <a16:creationId xmlns:a16="http://schemas.microsoft.com/office/drawing/2014/main" id="{3A550FD6-DC07-4520-8826-1CB3FB62E921}"/>
              </a:ext>
            </a:extLst>
          </p:cNvPr>
          <p:cNvPicPr>
            <a:picLocks noChangeAspect="1"/>
          </p:cNvPicPr>
          <p:nvPr/>
        </p:nvPicPr>
        <p:blipFill rotWithShape="1">
          <a:blip r:embed="rId3">
            <a:extLst>
              <a:ext uri="{28A0092B-C50C-407E-A947-70E740481C1C}">
                <a14:useLocalDpi xmlns:a14="http://schemas.microsoft.com/office/drawing/2010/main" val="0"/>
              </a:ext>
            </a:extLst>
          </a:blip>
          <a:srcRect l="-992" r="212"/>
          <a:stretch/>
        </p:blipFill>
        <p:spPr>
          <a:xfrm>
            <a:off x="38208" y="991352"/>
            <a:ext cx="8544911" cy="5269289"/>
          </a:xfrm>
          <a:prstGeom prst="rect">
            <a:avLst/>
          </a:prstGeom>
        </p:spPr>
      </p:pic>
      <p:grpSp>
        <p:nvGrpSpPr>
          <p:cNvPr id="7" name="Group 6">
            <a:extLst>
              <a:ext uri="{FF2B5EF4-FFF2-40B4-BE49-F238E27FC236}">
                <a16:creationId xmlns:a16="http://schemas.microsoft.com/office/drawing/2014/main" id="{99ED2BE0-7A6E-4934-8275-4907DFECC889}"/>
              </a:ext>
            </a:extLst>
          </p:cNvPr>
          <p:cNvGrpSpPr/>
          <p:nvPr/>
        </p:nvGrpSpPr>
        <p:grpSpPr>
          <a:xfrm>
            <a:off x="5647887" y="2421617"/>
            <a:ext cx="3481770" cy="2408758"/>
            <a:chOff x="4496986" y="2439589"/>
            <a:chExt cx="3481770" cy="2408758"/>
          </a:xfrm>
        </p:grpSpPr>
        <p:pic>
          <p:nvPicPr>
            <p:cNvPr id="6" name="Picture 5">
              <a:extLst>
                <a:ext uri="{FF2B5EF4-FFF2-40B4-BE49-F238E27FC236}">
                  <a16:creationId xmlns:a16="http://schemas.microsoft.com/office/drawing/2014/main" id="{01863290-2430-422A-B4AF-E41D40490E5B}"/>
                </a:ext>
              </a:extLst>
            </p:cNvPr>
            <p:cNvPicPr>
              <a:picLocks noChangeAspect="1"/>
            </p:cNvPicPr>
            <p:nvPr/>
          </p:nvPicPr>
          <p:blipFill rotWithShape="1">
            <a:blip r:embed="rId4"/>
            <a:srcRect l="1874" r="1724" b="8784"/>
            <a:stretch/>
          </p:blipFill>
          <p:spPr>
            <a:xfrm>
              <a:off x="4510342" y="2439589"/>
              <a:ext cx="3468414" cy="749107"/>
            </a:xfrm>
            <a:prstGeom prst="rect">
              <a:avLst/>
            </a:prstGeom>
          </p:spPr>
        </p:pic>
        <p:pic>
          <p:nvPicPr>
            <p:cNvPr id="5" name="Picture 4">
              <a:extLst>
                <a:ext uri="{FF2B5EF4-FFF2-40B4-BE49-F238E27FC236}">
                  <a16:creationId xmlns:a16="http://schemas.microsoft.com/office/drawing/2014/main" id="{77B41704-A628-47C0-96E8-2A7B98336216}"/>
                </a:ext>
              </a:extLst>
            </p:cNvPr>
            <p:cNvPicPr>
              <a:picLocks noChangeAspect="1"/>
            </p:cNvPicPr>
            <p:nvPr/>
          </p:nvPicPr>
          <p:blipFill rotWithShape="1">
            <a:blip r:embed="rId5"/>
            <a:srcRect l="20190" t="10258" r="12782" b="27387"/>
            <a:stretch/>
          </p:blipFill>
          <p:spPr>
            <a:xfrm>
              <a:off x="4496986" y="2729319"/>
              <a:ext cx="3481770" cy="2119028"/>
            </a:xfrm>
            <a:prstGeom prst="rect">
              <a:avLst/>
            </a:prstGeom>
          </p:spPr>
        </p:pic>
      </p:grpSp>
    </p:spTree>
    <p:extLst>
      <p:ext uri="{BB962C8B-B14F-4D97-AF65-F5344CB8AC3E}">
        <p14:creationId xmlns:p14="http://schemas.microsoft.com/office/powerpoint/2010/main" val="3025818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B20D7-6015-45CB-B726-B7008456F16F}"/>
              </a:ext>
            </a:extLst>
          </p:cNvPr>
          <p:cNvSpPr>
            <a:spLocks noGrp="1"/>
          </p:cNvSpPr>
          <p:nvPr>
            <p:ph idx="1"/>
          </p:nvPr>
        </p:nvSpPr>
        <p:spPr/>
        <p:txBody>
          <a:bodyPr/>
          <a:lstStyle/>
          <a:p>
            <a:pPr marL="285750" indent="-285750">
              <a:buFont typeface="Arial" panose="020B0604020202020204" pitchFamily="34" charset="0"/>
              <a:buChar char="•"/>
            </a:pPr>
            <a:r>
              <a:rPr lang="en-US" sz="1825" dirty="0"/>
              <a:t>Methodology:</a:t>
            </a:r>
          </a:p>
          <a:p>
            <a:pPr marL="635508" lvl="1" indent="-285750">
              <a:buFont typeface="Arial" panose="020B0604020202020204" pitchFamily="34" charset="0"/>
              <a:buChar char="•"/>
            </a:pPr>
            <a:r>
              <a:rPr lang="en-US" sz="1600" dirty="0"/>
              <a:t>An CAD model with problematic issues will be provided to studied subjects</a:t>
            </a:r>
          </a:p>
          <a:p>
            <a:pPr marL="635508" lvl="1" indent="-285750">
              <a:buFont typeface="Arial" panose="020B0604020202020204" pitchFamily="34" charset="0"/>
              <a:buChar char="•"/>
            </a:pPr>
            <a:r>
              <a:rPr lang="en-US" sz="1600" dirty="0"/>
              <a:t>Studied subjects will be required to change the decision use software</a:t>
            </a:r>
          </a:p>
          <a:p>
            <a:pPr marL="635508" lvl="1" indent="-285750">
              <a:buFont typeface="Arial" panose="020B0604020202020204" pitchFamily="34" charset="0"/>
              <a:buChar char="•"/>
            </a:pPr>
            <a:r>
              <a:rPr lang="en-US" sz="1600" dirty="0"/>
              <a:t>The environmental impacts of the modified design will be estimated and compared for two situations, and also compared with the environmental compacts in Sub-Task 3.1</a:t>
            </a:r>
          </a:p>
          <a:p>
            <a:pPr marL="1143000" lvl="2" indent="-285750">
              <a:buFont typeface="Arial" panose="020B0604020202020204" pitchFamily="34" charset="0"/>
              <a:buChar char="•"/>
            </a:pPr>
            <a:r>
              <a:rPr lang="en-US" sz="1600" dirty="0"/>
              <a:t>Novices using Xometry </a:t>
            </a:r>
          </a:p>
          <a:p>
            <a:pPr marL="1143000" lvl="2" indent="-285750">
              <a:buFont typeface="Arial" panose="020B0604020202020204" pitchFamily="34" charset="0"/>
              <a:buChar char="•"/>
            </a:pPr>
            <a:r>
              <a:rPr lang="en-US" sz="1600" dirty="0"/>
              <a:t>Novices using the developed </a:t>
            </a:r>
            <a:r>
              <a:rPr lang="en-US" sz="1600"/>
              <a:t>Wizard-of-Oz prototype</a:t>
            </a:r>
            <a:endParaRPr lang="en-US" sz="1600" dirty="0"/>
          </a:p>
        </p:txBody>
      </p:sp>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1255776"/>
          </a:xfrm>
        </p:spPr>
        <p:txBody>
          <a:bodyPr/>
          <a:lstStyle/>
          <a:p>
            <a:pPr lvl="0"/>
            <a:r>
              <a:rPr lang="en-US" dirty="0"/>
              <a:t>S</a:t>
            </a:r>
            <a:r>
              <a:rPr lang="en-US" altLang="zh-CN" dirty="0"/>
              <a:t>ub-</a:t>
            </a:r>
            <a:r>
              <a:rPr lang="en-US" dirty="0"/>
              <a:t>Task 3.3: Validate the findings using the prototype</a:t>
            </a:r>
          </a:p>
        </p:txBody>
      </p:sp>
      <p:grpSp>
        <p:nvGrpSpPr>
          <p:cNvPr id="4" name="Group 3">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5"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9"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0"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1"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6"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Research Tasks</a:t>
              </a:r>
            </a:p>
          </p:txBody>
        </p:sp>
        <p:sp>
          <p:nvSpPr>
            <p:cNvPr id="7"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8"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Tree>
    <p:extLst>
      <p:ext uri="{BB962C8B-B14F-4D97-AF65-F5344CB8AC3E}">
        <p14:creationId xmlns:p14="http://schemas.microsoft.com/office/powerpoint/2010/main" val="715836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1255776"/>
          </a:xfrm>
        </p:spPr>
        <p:txBody>
          <a:bodyPr/>
          <a:lstStyle/>
          <a:p>
            <a:pPr lvl="0"/>
            <a:r>
              <a:rPr lang="en-US" dirty="0"/>
              <a:t>Timeline</a:t>
            </a:r>
          </a:p>
        </p:txBody>
      </p:sp>
      <p:pic>
        <p:nvPicPr>
          <p:cNvPr id="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29" y="1605818"/>
            <a:ext cx="8872538" cy="328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5"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10"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1"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2"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7"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Tasks</a:t>
              </a:r>
            </a:p>
          </p:txBody>
        </p:sp>
        <p:sp>
          <p:nvSpPr>
            <p:cNvPr id="8"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Research Timeline</a:t>
              </a:r>
            </a:p>
          </p:txBody>
        </p:sp>
        <p:sp>
          <p:nvSpPr>
            <p:cNvPr id="9"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Tree>
    <p:extLst>
      <p:ext uri="{BB962C8B-B14F-4D97-AF65-F5344CB8AC3E}">
        <p14:creationId xmlns:p14="http://schemas.microsoft.com/office/powerpoint/2010/main" val="20167630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B20D7-6015-45CB-B726-B7008456F16F}"/>
              </a:ext>
            </a:extLst>
          </p:cNvPr>
          <p:cNvSpPr>
            <a:spLocks noGrp="1"/>
          </p:cNvSpPr>
          <p:nvPr>
            <p:ph idx="1"/>
          </p:nvPr>
        </p:nvSpPr>
        <p:spPr>
          <a:xfrm>
            <a:off x="1" y="1413933"/>
            <a:ext cx="9143999" cy="4749800"/>
          </a:xfrm>
        </p:spPr>
        <p:txBody>
          <a:bodyPr/>
          <a:lstStyle/>
          <a:p>
            <a:pPr marL="285750" indent="-285750">
              <a:buFont typeface="Arial" panose="020B0604020202020204" pitchFamily="34" charset="0"/>
              <a:buChar char="•"/>
            </a:pPr>
            <a:r>
              <a:rPr lang="en-US" dirty="0"/>
              <a:t>The </a:t>
            </a:r>
            <a:r>
              <a:rPr lang="en-US" b="1" dirty="0"/>
              <a:t>fabrication failures </a:t>
            </a:r>
            <a:r>
              <a:rPr lang="en-US" dirty="0"/>
              <a:t>related to feedback systems and their impacts will be identified for both additive manufacturing and CNC machining. </a:t>
            </a:r>
          </a:p>
          <a:p>
            <a:pPr marL="285750" indent="-285750">
              <a:buFont typeface="Arial" panose="020B0604020202020204" pitchFamily="34" charset="0"/>
              <a:buChar char="•"/>
            </a:pPr>
            <a:r>
              <a:rPr lang="en-US" b="1" dirty="0"/>
              <a:t>New feedback content and feedback strategies </a:t>
            </a:r>
            <a:r>
              <a:rPr lang="en-US" dirty="0"/>
              <a:t>will be developed from this research and implemented into the automated software tool. </a:t>
            </a:r>
          </a:p>
          <a:p>
            <a:pPr marL="285750" indent="-285750">
              <a:buFont typeface="Arial" panose="020B0604020202020204" pitchFamily="34" charset="0"/>
              <a:buChar char="•"/>
            </a:pPr>
            <a:r>
              <a:rPr lang="en-US" dirty="0"/>
              <a:t>This research is expected to develop </a:t>
            </a:r>
            <a:r>
              <a:rPr lang="en-US" b="1" dirty="0"/>
              <a:t>an automated design for CAM guidance software framework</a:t>
            </a:r>
            <a:r>
              <a:rPr lang="en-US" dirty="0"/>
              <a:t> for novices. </a:t>
            </a:r>
          </a:p>
          <a:p>
            <a:pPr marL="285750" indent="-285750">
              <a:buFont typeface="Arial" panose="020B0604020202020204" pitchFamily="34" charset="0"/>
              <a:buChar char="•"/>
            </a:pPr>
            <a:r>
              <a:rPr lang="en-US" dirty="0"/>
              <a:t>By using this automated guidance software tool, the novice engineering designers can make better design decisions, decrease fabrication failures, decrease environmental impacts, and increase the manufacturing efficiencies.</a:t>
            </a:r>
          </a:p>
          <a:p>
            <a:pPr marL="285750" indent="-285750">
              <a:buFont typeface="Arial" panose="020B0604020202020204" pitchFamily="34" charset="0"/>
              <a:buChar char="•"/>
            </a:pPr>
            <a:r>
              <a:rPr lang="en-US" dirty="0"/>
              <a:t>In addition, this framework can also be applied to other manufacturing processes, such as </a:t>
            </a:r>
            <a:r>
              <a:rPr lang="en-US" b="1" dirty="0"/>
              <a:t>hybrid manufacturing</a:t>
            </a:r>
            <a:r>
              <a:rPr lang="en-US" dirty="0"/>
              <a:t>. </a:t>
            </a:r>
          </a:p>
          <a:p>
            <a:pPr marL="635508" lvl="1" indent="-2857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991352"/>
          </a:xfrm>
        </p:spPr>
        <p:txBody>
          <a:bodyPr/>
          <a:lstStyle/>
          <a:p>
            <a:r>
              <a:rPr lang="en-US" dirty="0"/>
              <a:t>Expected Contributions</a:t>
            </a:r>
          </a:p>
        </p:txBody>
      </p:sp>
      <p:grpSp>
        <p:nvGrpSpPr>
          <p:cNvPr id="4" name="Group 3">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5"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9"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0"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1"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6"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Tasks</a:t>
              </a:r>
            </a:p>
          </p:txBody>
        </p:sp>
        <p:sp>
          <p:nvSpPr>
            <p:cNvPr id="7"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8"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Expected Contribution</a:t>
              </a:r>
            </a:p>
          </p:txBody>
        </p:sp>
      </p:grpSp>
    </p:spTree>
    <p:extLst>
      <p:ext uri="{BB962C8B-B14F-4D97-AF65-F5344CB8AC3E}">
        <p14:creationId xmlns:p14="http://schemas.microsoft.com/office/powerpoint/2010/main" val="13134643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B20D7-6015-45CB-B726-B7008456F16F}"/>
              </a:ext>
            </a:extLst>
          </p:cNvPr>
          <p:cNvSpPr>
            <a:spLocks noGrp="1"/>
          </p:cNvSpPr>
          <p:nvPr>
            <p:ph idx="1"/>
          </p:nvPr>
        </p:nvSpPr>
        <p:spPr>
          <a:xfrm>
            <a:off x="1" y="1413933"/>
            <a:ext cx="9143999" cy="4749800"/>
          </a:xfrm>
        </p:spPr>
        <p:txBody>
          <a:bodyPr/>
          <a:lstStyle/>
          <a:p>
            <a:pPr marL="285750" indent="-285750">
              <a:buFont typeface="Arial" panose="020B0604020202020204" pitchFamily="34" charset="0"/>
              <a:buChar char="•"/>
            </a:pPr>
            <a:r>
              <a:rPr lang="en-US" dirty="0"/>
              <a:t>The research is supported by the National Science Foundation under grant No. 1631803.</a:t>
            </a:r>
          </a:p>
          <a:p>
            <a:pPr marL="285750" indent="-285750">
              <a:buFont typeface="Arial" panose="020B0604020202020204" pitchFamily="34" charset="0"/>
              <a:buChar char="•"/>
            </a:pPr>
            <a:r>
              <a:rPr lang="en-US" dirty="0"/>
              <a:t>Committee Members:</a:t>
            </a:r>
          </a:p>
          <a:p>
            <a:pPr marL="635508" lvl="1" indent="-285750">
              <a:buFont typeface="Arial" panose="020B0604020202020204" pitchFamily="34" charset="0"/>
              <a:buChar char="•"/>
            </a:pPr>
            <a:r>
              <a:rPr lang="en-US" dirty="0"/>
              <a:t>Dr. Cassandra </a:t>
            </a:r>
            <a:r>
              <a:rPr lang="en-US" dirty="0" err="1"/>
              <a:t>Telenko</a:t>
            </a:r>
            <a:r>
              <a:rPr lang="en-US" dirty="0"/>
              <a:t>, Mechanical Engineering</a:t>
            </a:r>
          </a:p>
          <a:p>
            <a:pPr marL="635508" lvl="1" indent="-285750">
              <a:buFont typeface="Arial" panose="020B0604020202020204" pitchFamily="34" charset="0"/>
              <a:buChar char="•"/>
            </a:pPr>
            <a:r>
              <a:rPr lang="en-US" dirty="0"/>
              <a:t>Dr. Thomas </a:t>
            </a:r>
            <a:r>
              <a:rPr lang="en-US" dirty="0" err="1"/>
              <a:t>Kurfess</a:t>
            </a:r>
            <a:r>
              <a:rPr lang="en-US" dirty="0"/>
              <a:t>, Mechanical Engineering </a:t>
            </a:r>
          </a:p>
          <a:p>
            <a:pPr marL="635508" lvl="1" indent="-285750">
              <a:buFont typeface="Arial" panose="020B0604020202020204" pitchFamily="34" charset="0"/>
              <a:buChar char="•"/>
            </a:pPr>
            <a:r>
              <a:rPr lang="en-US" dirty="0"/>
              <a:t>Dr. Christopher Saldana, Mechanical Engineering </a:t>
            </a:r>
          </a:p>
          <a:p>
            <a:pPr marL="635508" lvl="1" indent="-285750">
              <a:buFont typeface="Arial" panose="020B0604020202020204" pitchFamily="34" charset="0"/>
              <a:buChar char="•"/>
            </a:pPr>
            <a:r>
              <a:rPr lang="en-US" dirty="0"/>
              <a:t>Dr. Yan Wang, Mechanical Engineering </a:t>
            </a:r>
          </a:p>
          <a:p>
            <a:pPr marL="635508" lvl="1" indent="-285750">
              <a:buFont typeface="Arial" panose="020B0604020202020204" pitchFamily="34" charset="0"/>
              <a:buChar char="•"/>
            </a:pPr>
            <a:r>
              <a:rPr lang="en-US" dirty="0"/>
              <a:t>Dr. Frank </a:t>
            </a:r>
            <a:r>
              <a:rPr lang="en-US" dirty="0" err="1"/>
              <a:t>Durso</a:t>
            </a:r>
            <a:r>
              <a:rPr lang="en-US" dirty="0"/>
              <a:t>, Psychology</a:t>
            </a:r>
            <a:endParaRPr lang="en-US" sz="1375"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635508" lvl="1" indent="-2857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991352"/>
          </a:xfrm>
        </p:spPr>
        <p:txBody>
          <a:bodyPr/>
          <a:lstStyle/>
          <a:p>
            <a:r>
              <a:rPr lang="en-US" dirty="0"/>
              <a:t>Thank you!</a:t>
            </a:r>
          </a:p>
        </p:txBody>
      </p:sp>
    </p:spTree>
    <p:extLst>
      <p:ext uri="{BB962C8B-B14F-4D97-AF65-F5344CB8AC3E}">
        <p14:creationId xmlns:p14="http://schemas.microsoft.com/office/powerpoint/2010/main" val="32075580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B20D7-6015-45CB-B726-B7008456F16F}"/>
              </a:ext>
            </a:extLst>
          </p:cNvPr>
          <p:cNvSpPr>
            <a:spLocks noGrp="1"/>
          </p:cNvSpPr>
          <p:nvPr>
            <p:ph idx="1"/>
          </p:nvPr>
        </p:nvSpPr>
        <p:spPr>
          <a:xfrm>
            <a:off x="1" y="1413933"/>
            <a:ext cx="9143999" cy="4749800"/>
          </a:xfrm>
        </p:spPr>
        <p:txBody>
          <a:bodyPr/>
          <a:lstStyle/>
          <a:p>
            <a:pPr marL="285750" indent="-285750">
              <a:buFont typeface="Arial" panose="020B0604020202020204" pitchFamily="34" charset="0"/>
              <a:buChar char="•"/>
            </a:pPr>
            <a:r>
              <a:rPr lang="en-US" sz="2500" dirty="0"/>
              <a:t>Questions?</a:t>
            </a:r>
          </a:p>
        </p:txBody>
      </p:sp>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991352"/>
          </a:xfrm>
        </p:spPr>
        <p:txBody>
          <a:bodyPr/>
          <a:lstStyle/>
          <a:p>
            <a:r>
              <a:rPr lang="en-US" dirty="0"/>
              <a:t>Thank you!</a:t>
            </a:r>
          </a:p>
        </p:txBody>
      </p:sp>
      <p:pic>
        <p:nvPicPr>
          <p:cNvPr id="4" name="Picture 2">
            <a:extLst>
              <a:ext uri="{FF2B5EF4-FFF2-40B4-BE49-F238E27FC236}">
                <a16:creationId xmlns:a16="http://schemas.microsoft.com/office/drawing/2014/main" id="{9AC59BE8-30C4-4709-9460-3544CC46A2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046" y="1977478"/>
            <a:ext cx="8081926" cy="4186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78D937FF-6AA3-4A79-8AFA-1DE66142BD37}"/>
              </a:ext>
            </a:extLst>
          </p:cNvPr>
          <p:cNvSpPr txBox="1"/>
          <p:nvPr/>
        </p:nvSpPr>
        <p:spPr>
          <a:xfrm>
            <a:off x="2049519" y="2396359"/>
            <a:ext cx="126124" cy="232696"/>
          </a:xfrm>
          <a:prstGeom prst="rect">
            <a:avLst/>
          </a:prstGeom>
          <a:solidFill>
            <a:schemeClr val="tx1"/>
          </a:solidFill>
          <a:ln>
            <a:noFill/>
          </a:ln>
        </p:spPr>
        <p:txBody>
          <a:bodyPr wrap="square" rtlCol="0">
            <a:spAutoFit/>
          </a:bodyPr>
          <a:lstStyle/>
          <a:p>
            <a:endParaRPr lang="en-US" dirty="0"/>
          </a:p>
        </p:txBody>
      </p:sp>
    </p:spTree>
    <p:extLst>
      <p:ext uri="{BB962C8B-B14F-4D97-AF65-F5344CB8AC3E}">
        <p14:creationId xmlns:p14="http://schemas.microsoft.com/office/powerpoint/2010/main" val="11579793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991352"/>
          </a:xfrm>
        </p:spPr>
        <p:txBody>
          <a:bodyPr/>
          <a:lstStyle/>
          <a:p>
            <a:r>
              <a:rPr lang="en-US" dirty="0"/>
              <a:t>References</a:t>
            </a:r>
          </a:p>
        </p:txBody>
      </p:sp>
      <p:sp>
        <p:nvSpPr>
          <p:cNvPr id="7" name="Content Placeholder 1">
            <a:extLst>
              <a:ext uri="{FF2B5EF4-FFF2-40B4-BE49-F238E27FC236}">
                <a16:creationId xmlns:a16="http://schemas.microsoft.com/office/drawing/2014/main" id="{EDFFB8C5-4EEC-48BC-B04F-298FF1CE9DAC}"/>
              </a:ext>
            </a:extLst>
          </p:cNvPr>
          <p:cNvSpPr>
            <a:spLocks noGrp="1"/>
          </p:cNvSpPr>
          <p:nvPr>
            <p:ph idx="1"/>
          </p:nvPr>
        </p:nvSpPr>
        <p:spPr>
          <a:xfrm>
            <a:off x="-2" y="858037"/>
            <a:ext cx="9143999" cy="4749800"/>
          </a:xfrm>
        </p:spPr>
        <p:txBody>
          <a:bodyPr/>
          <a:lstStyle/>
          <a:p>
            <a:pPr>
              <a:spcAft>
                <a:spcPts val="0"/>
              </a:spcAft>
            </a:pPr>
            <a:r>
              <a:rPr lang="en-US" sz="1200" dirty="0"/>
              <a:t>[1]	USDOC, 2012, Gross Domestic Product (GDP) by Industry Data.</a:t>
            </a:r>
          </a:p>
          <a:p>
            <a:pPr>
              <a:spcAft>
                <a:spcPts val="0"/>
              </a:spcAft>
            </a:pPr>
            <a:r>
              <a:rPr lang="en-US" sz="1200" dirty="0"/>
              <a:t>[2]	EIA, 2006, 2002 Manufacturing Energy Consumption Survey.</a:t>
            </a:r>
          </a:p>
          <a:p>
            <a:pPr>
              <a:spcAft>
                <a:spcPts val="0"/>
              </a:spcAft>
            </a:pPr>
            <a:r>
              <a:rPr lang="en-US" sz="1200" dirty="0"/>
              <a:t>[3]	Keller, A. Z., Kamath, A. R. R., and </a:t>
            </a:r>
            <a:r>
              <a:rPr lang="en-US" sz="1200" dirty="0" err="1"/>
              <a:t>Perera</a:t>
            </a:r>
            <a:r>
              <a:rPr lang="en-US" sz="1200" dirty="0"/>
              <a:t>, U. D., 1982, “Reliability Analysis of CNC Machine Tools,” </a:t>
            </a:r>
            <a:r>
              <a:rPr lang="en-US" sz="1200" dirty="0" err="1"/>
              <a:t>Reliab</a:t>
            </a:r>
            <a:r>
              <a:rPr lang="en-US" sz="1200" dirty="0"/>
              <a:t>. Eng., 3(6), pp. 449–473.</a:t>
            </a:r>
          </a:p>
          <a:p>
            <a:pPr>
              <a:spcAft>
                <a:spcPts val="0"/>
              </a:spcAft>
            </a:pPr>
            <a:r>
              <a:rPr lang="en-US" sz="1200" dirty="0"/>
              <a:t>[4]	</a:t>
            </a:r>
            <a:r>
              <a:rPr lang="en-US" sz="1200" dirty="0" err="1"/>
              <a:t>Baumers</a:t>
            </a:r>
            <a:r>
              <a:rPr lang="en-US" sz="1200" dirty="0"/>
              <a:t>, M., and </a:t>
            </a:r>
            <a:r>
              <a:rPr lang="en-US" sz="1200" dirty="0" err="1"/>
              <a:t>Holweg</a:t>
            </a:r>
            <a:r>
              <a:rPr lang="en-US" sz="1200" dirty="0"/>
              <a:t>, M., 2016, “Cost Impact of the Risk of Build Failure in Laser Sintering,” Proceedings of the Solid Freeform Fabrication Symposium 2016, University of Texas at Austin.</a:t>
            </a:r>
          </a:p>
          <a:p>
            <a:pPr>
              <a:spcAft>
                <a:spcPts val="0"/>
              </a:spcAft>
            </a:pPr>
            <a:r>
              <a:rPr lang="en-US" sz="1200" dirty="0"/>
              <a:t>[5]	Ehrlich, P. R., and </a:t>
            </a:r>
            <a:r>
              <a:rPr lang="en-US" sz="1200" dirty="0" err="1"/>
              <a:t>Holdren</a:t>
            </a:r>
            <a:r>
              <a:rPr lang="en-US" sz="1200" dirty="0"/>
              <a:t>, J. P., 1971, “Impact of Population Growth,” Science (80-. )., </a:t>
            </a:r>
            <a:r>
              <a:rPr lang="en-US" sz="1200" b="1" dirty="0"/>
              <a:t>171</a:t>
            </a:r>
            <a:r>
              <a:rPr lang="en-US" sz="1200" dirty="0"/>
              <a:t>(3977), pp. 1212–1217.</a:t>
            </a:r>
          </a:p>
          <a:p>
            <a:pPr>
              <a:spcAft>
                <a:spcPts val="0"/>
              </a:spcAft>
            </a:pPr>
            <a:r>
              <a:rPr lang="en-US" sz="1200" dirty="0"/>
              <a:t>[6]	</a:t>
            </a:r>
            <a:r>
              <a:rPr lang="en-US" sz="1200" dirty="0" err="1"/>
              <a:t>Sherif</a:t>
            </a:r>
            <a:r>
              <a:rPr lang="en-US" sz="1200" dirty="0"/>
              <a:t> D. El Wakil, 1989, Processes and Design for Manufacturing, Prentice Hall.</a:t>
            </a:r>
          </a:p>
          <a:p>
            <a:pPr>
              <a:spcAft>
                <a:spcPts val="0"/>
              </a:spcAft>
            </a:pPr>
            <a:r>
              <a:rPr lang="en-US" sz="1200" dirty="0"/>
              <a:t>[7]	Boothroyd, G., 1994, “Product Design for Manufacture and Assembly,” </a:t>
            </a:r>
            <a:r>
              <a:rPr lang="en-US" sz="1200" dirty="0" err="1"/>
              <a:t>Comput</a:t>
            </a:r>
            <a:r>
              <a:rPr lang="en-US" sz="1200" dirty="0"/>
              <a:t>. Des., 26(7), pp. 505–520.</a:t>
            </a:r>
          </a:p>
          <a:p>
            <a:pPr>
              <a:spcAft>
                <a:spcPts val="0"/>
              </a:spcAft>
            </a:pPr>
            <a:r>
              <a:rPr lang="en-US" sz="1200" dirty="0"/>
              <a:t>[8]	</a:t>
            </a:r>
            <a:r>
              <a:rPr lang="en-US" sz="1200" dirty="0" err="1"/>
              <a:t>Bralla</a:t>
            </a:r>
            <a:r>
              <a:rPr lang="en-US" sz="1200" dirty="0"/>
              <a:t>, J. G., 1999, Design for Manufacturability Handbook, McGraw-Hill.</a:t>
            </a:r>
          </a:p>
          <a:p>
            <a:pPr>
              <a:spcAft>
                <a:spcPts val="0"/>
              </a:spcAft>
            </a:pPr>
            <a:r>
              <a:rPr lang="en-US" sz="1200" dirty="0"/>
              <a:t>[9]	</a:t>
            </a:r>
            <a:r>
              <a:rPr lang="en-US" sz="1200" dirty="0" err="1"/>
              <a:t>Poli</a:t>
            </a:r>
            <a:r>
              <a:rPr lang="en-US" sz="1200" dirty="0"/>
              <a:t>, C., 2001, Design for Manufacturing: A Structured Approach, Butterworth-Heinemann.</a:t>
            </a:r>
          </a:p>
          <a:p>
            <a:pPr>
              <a:spcAft>
                <a:spcPts val="0"/>
              </a:spcAft>
            </a:pPr>
            <a:r>
              <a:rPr lang="en-US" sz="1200" dirty="0"/>
              <a:t>[10]	Becker, R., </a:t>
            </a:r>
            <a:r>
              <a:rPr lang="en-US" sz="1200" dirty="0" err="1"/>
              <a:t>Grzesiak</a:t>
            </a:r>
            <a:r>
              <a:rPr lang="en-US" sz="1200" dirty="0"/>
              <a:t>, A., and Henning, A., 2005, “Rethink Assembly Design,” </a:t>
            </a:r>
            <a:r>
              <a:rPr lang="en-US" sz="1200" dirty="0" err="1"/>
              <a:t>Assem</a:t>
            </a:r>
            <a:r>
              <a:rPr lang="en-US" sz="1200" dirty="0"/>
              <a:t>. </a:t>
            </a:r>
            <a:r>
              <a:rPr lang="en-US" sz="1200" dirty="0" err="1"/>
              <a:t>Autom</a:t>
            </a:r>
            <a:r>
              <a:rPr lang="en-US" sz="1200" dirty="0"/>
              <a:t>., 25(4), pp. 262–266.</a:t>
            </a:r>
          </a:p>
          <a:p>
            <a:pPr>
              <a:spcAft>
                <a:spcPts val="0"/>
              </a:spcAft>
            </a:pPr>
            <a:r>
              <a:rPr lang="en-US" sz="1200" dirty="0"/>
              <a:t>[11]	</a:t>
            </a:r>
            <a:r>
              <a:rPr lang="en-US" sz="1200" dirty="0" err="1"/>
              <a:t>Atzeni</a:t>
            </a:r>
            <a:r>
              <a:rPr lang="en-US" sz="1200" dirty="0"/>
              <a:t>, E., </a:t>
            </a:r>
            <a:r>
              <a:rPr lang="en-US" sz="1200" dirty="0" err="1"/>
              <a:t>Iuliano</a:t>
            </a:r>
            <a:r>
              <a:rPr lang="en-US" sz="1200" dirty="0"/>
              <a:t>, L., </a:t>
            </a:r>
            <a:r>
              <a:rPr lang="en-US" sz="1200" dirty="0" err="1"/>
              <a:t>Minetola</a:t>
            </a:r>
            <a:r>
              <a:rPr lang="en-US" sz="1200" dirty="0"/>
              <a:t>, P., and </a:t>
            </a:r>
            <a:r>
              <a:rPr lang="en-US" sz="1200" dirty="0" err="1"/>
              <a:t>Salmi</a:t>
            </a:r>
            <a:r>
              <a:rPr lang="en-US" sz="1200" dirty="0"/>
              <a:t>, A., 2010, “Redesign and Cost Estimation of Rapid Manufactured Plastic Parts,” Rapid </a:t>
            </a:r>
            <a:r>
              <a:rPr lang="en-US" sz="1200" dirty="0" err="1"/>
              <a:t>Prototyp</a:t>
            </a:r>
            <a:r>
              <a:rPr lang="en-US" sz="1200" dirty="0"/>
              <a:t>. J., 16(5), pp. 308–317.</a:t>
            </a:r>
          </a:p>
          <a:p>
            <a:pPr>
              <a:spcAft>
                <a:spcPts val="0"/>
              </a:spcAft>
            </a:pPr>
            <a:r>
              <a:rPr lang="en-US" sz="1200" dirty="0"/>
              <a:t>[12]	Thomas, D., 2009, “The Development of Design Rules for Selective Laser Melting,” University of Wales.</a:t>
            </a:r>
          </a:p>
          <a:p>
            <a:pPr>
              <a:spcAft>
                <a:spcPts val="0"/>
              </a:spcAft>
            </a:pPr>
            <a:r>
              <a:rPr lang="en-US" sz="1200" dirty="0"/>
              <a:t>[13]	Adam, G. A. O., and Zimmer, D., 2014, “Design for Additive Manufacturing—Element Transitions and Aggregated Structures,” CIRP J. Manuf. Sci. Technol., 7(1), pp. 20–28.</a:t>
            </a:r>
          </a:p>
          <a:p>
            <a:pPr>
              <a:spcAft>
                <a:spcPts val="0"/>
              </a:spcAft>
            </a:pPr>
            <a:r>
              <a:rPr lang="en-US" sz="1200" dirty="0"/>
              <a:t>[14]	</a:t>
            </a:r>
            <a:r>
              <a:rPr lang="en-US" sz="1200" dirty="0" err="1"/>
              <a:t>Lieneke</a:t>
            </a:r>
            <a:r>
              <a:rPr lang="en-US" sz="1200" dirty="0"/>
              <a:t>, T., </a:t>
            </a:r>
            <a:r>
              <a:rPr lang="en-US" sz="1200" dirty="0" err="1"/>
              <a:t>Denzer</a:t>
            </a:r>
            <a:r>
              <a:rPr lang="en-US" sz="1200" dirty="0"/>
              <a:t>, V., Adam, G. A. O., and Zimmer, D., 2016, “Dimensional Tolerances for Additive Manufacturing: Experimental Investigation for Fused Deposition Modeling,” Procedia CIRP, 43, pp. 286–291.</a:t>
            </a:r>
          </a:p>
          <a:p>
            <a:pPr>
              <a:spcAft>
                <a:spcPts val="0"/>
              </a:spcAft>
            </a:pPr>
            <a:r>
              <a:rPr lang="en-US" sz="1200" dirty="0"/>
              <a:t>[15]	Booth, J. W., </a:t>
            </a:r>
            <a:r>
              <a:rPr lang="en-US" sz="1200" dirty="0" err="1"/>
              <a:t>Alperovich</a:t>
            </a:r>
            <a:r>
              <a:rPr lang="en-US" sz="1200" dirty="0"/>
              <a:t>, J., Chawla, P., Ma, J., Reid, T. N., and Ramani, K., 2017, “The Design for Additive Manufacturing Worksheet,” J. Mech. Des., 139(10).</a:t>
            </a:r>
          </a:p>
          <a:p>
            <a:pPr>
              <a:spcAft>
                <a:spcPts val="0"/>
              </a:spcAft>
            </a:pPr>
            <a:r>
              <a:rPr lang="en-US" sz="1200" dirty="0"/>
              <a:t>[16]	Li, W., and Kara, S., 2011, “An Empirical Model for Predicting Energy Consumption of Manufacturing Processes: A Case of Turning Process,” Proc. Inst. Mech. Eng. Part B J. Eng. Manuf., 225(9), pp. 1636–1646.</a:t>
            </a:r>
          </a:p>
          <a:p>
            <a:pPr>
              <a:spcAft>
                <a:spcPts val="0"/>
              </a:spcAft>
            </a:pPr>
            <a:r>
              <a:rPr lang="en-US" sz="1200" dirty="0"/>
              <a:t>[17]	He, K., Tang, R., Zhang, Z., and Sun, W., 2016, “Energy Consumption Prediction System of Mechanical Processes Based on Empirical Models and Computer-Aided Manufacturing,” J. </a:t>
            </a:r>
            <a:r>
              <a:rPr lang="en-US" sz="1200" dirty="0" err="1"/>
              <a:t>Comput</a:t>
            </a:r>
            <a:r>
              <a:rPr lang="en-US" sz="1200" dirty="0"/>
              <a:t>. Inf. Sci. Eng., 16(4), p. 41008.</a:t>
            </a:r>
          </a:p>
          <a:p>
            <a:pPr>
              <a:spcAft>
                <a:spcPts val="0"/>
              </a:spcAft>
            </a:pPr>
            <a:r>
              <a:rPr lang="en-US" sz="1200" dirty="0"/>
              <a:t>[18]	</a:t>
            </a:r>
            <a:r>
              <a:rPr lang="en-US" sz="1200" dirty="0" err="1"/>
              <a:t>Overcash</a:t>
            </a:r>
            <a:r>
              <a:rPr lang="en-US" sz="1200" dirty="0"/>
              <a:t>, M., Twomey, J., and </a:t>
            </a:r>
            <a:r>
              <a:rPr lang="en-US" sz="1200" dirty="0" err="1"/>
              <a:t>Kalla</a:t>
            </a:r>
            <a:r>
              <a:rPr lang="en-US" sz="1200" dirty="0"/>
              <a:t>, D., 2009, “Unit Process Life Cycle Inventory for Product Manufacturing Operations,” ASME 2009 International Manufacturing Science and Engineering Conference, Volume 1, ASME, West Lafayette, Indiana, pp. 49–55.</a:t>
            </a:r>
          </a:p>
          <a:p>
            <a:endParaRPr lang="en-US" sz="1200" dirty="0"/>
          </a:p>
          <a:p>
            <a:pPr marL="635508" lvl="1" indent="-285750">
              <a:buFont typeface="Arial" panose="020B0604020202020204" pitchFamily="34" charset="0"/>
              <a:buChar char="•"/>
            </a:pPr>
            <a:endParaRPr lang="en-US" sz="1100" dirty="0"/>
          </a:p>
        </p:txBody>
      </p:sp>
    </p:spTree>
    <p:extLst>
      <p:ext uri="{BB962C8B-B14F-4D97-AF65-F5344CB8AC3E}">
        <p14:creationId xmlns:p14="http://schemas.microsoft.com/office/powerpoint/2010/main" val="39012184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991352"/>
          </a:xfrm>
        </p:spPr>
        <p:txBody>
          <a:bodyPr/>
          <a:lstStyle/>
          <a:p>
            <a:r>
              <a:rPr lang="en-US" dirty="0"/>
              <a:t>References</a:t>
            </a:r>
          </a:p>
        </p:txBody>
      </p:sp>
      <p:sp>
        <p:nvSpPr>
          <p:cNvPr id="6" name="Content Placeholder 1">
            <a:extLst>
              <a:ext uri="{FF2B5EF4-FFF2-40B4-BE49-F238E27FC236}">
                <a16:creationId xmlns:a16="http://schemas.microsoft.com/office/drawing/2014/main" id="{2AE5BCC5-87FF-4ED0-8CC7-DAA93F12752B}"/>
              </a:ext>
            </a:extLst>
          </p:cNvPr>
          <p:cNvSpPr>
            <a:spLocks noGrp="1"/>
          </p:cNvSpPr>
          <p:nvPr>
            <p:ph idx="1"/>
          </p:nvPr>
        </p:nvSpPr>
        <p:spPr>
          <a:xfrm>
            <a:off x="-2" y="879059"/>
            <a:ext cx="9143999" cy="4749800"/>
          </a:xfrm>
        </p:spPr>
        <p:txBody>
          <a:bodyPr/>
          <a:lstStyle/>
          <a:p>
            <a:pPr>
              <a:spcAft>
                <a:spcPts val="0"/>
              </a:spcAft>
            </a:pPr>
            <a:r>
              <a:rPr lang="en-US" sz="1200" dirty="0"/>
              <a:t>[19]	</a:t>
            </a:r>
            <a:r>
              <a:rPr lang="en-US" sz="1200" dirty="0" err="1"/>
              <a:t>Seow</a:t>
            </a:r>
            <a:r>
              <a:rPr lang="en-US" sz="1200" dirty="0"/>
              <a:t>, Y., and </a:t>
            </a:r>
            <a:r>
              <a:rPr lang="en-US" sz="1200" dirty="0" err="1"/>
              <a:t>Rahimifard</a:t>
            </a:r>
            <a:r>
              <a:rPr lang="en-US" sz="1200" dirty="0"/>
              <a:t>, S., 2011, “A Framework for Modelling Energy Consumption within Manufacturing Systems,” CIRP J. Manuf. Sci. Technol., 4(3), pp. 258–264.</a:t>
            </a:r>
          </a:p>
          <a:p>
            <a:pPr>
              <a:spcAft>
                <a:spcPts val="0"/>
              </a:spcAft>
            </a:pPr>
            <a:r>
              <a:rPr lang="en-US" sz="1200" dirty="0"/>
              <a:t>[20]	</a:t>
            </a:r>
            <a:r>
              <a:rPr lang="en-US" sz="1200" dirty="0" err="1"/>
              <a:t>Baumers</a:t>
            </a:r>
            <a:r>
              <a:rPr lang="en-US" sz="1200" dirty="0"/>
              <a:t>, M., Tuck, C., Wildman, R., Ashcroft, I., and Hague, R., 2011, “Energy Inputs to Additive Manufacturing: Does Capacity Utilization Matter?,” Solid Freeform Fabrication Symposium, Austin, TX, pp. 30–40.</a:t>
            </a:r>
          </a:p>
          <a:p>
            <a:pPr>
              <a:spcAft>
                <a:spcPts val="0"/>
              </a:spcAft>
            </a:pPr>
            <a:r>
              <a:rPr lang="en-US" sz="1200" dirty="0"/>
              <a:t>[21]	</a:t>
            </a:r>
            <a:r>
              <a:rPr lang="en-US" sz="1200" dirty="0" err="1"/>
              <a:t>Kreiger</a:t>
            </a:r>
            <a:r>
              <a:rPr lang="en-US" sz="1200" dirty="0"/>
              <a:t>, M., and Pearce, J. M., 2013, “Environmental Life Cycle Analysis of Distributed Three-Dimensional Printing and Conventional Manufacturing of Polymer Products,” ACS Sustain. Chem. Eng., 1(12), pp. 1511–1519.</a:t>
            </a:r>
          </a:p>
          <a:p>
            <a:pPr>
              <a:spcAft>
                <a:spcPts val="0"/>
              </a:spcAft>
            </a:pPr>
            <a:r>
              <a:rPr lang="en-US" sz="1200" dirty="0"/>
              <a:t>[22]	</a:t>
            </a:r>
            <a:r>
              <a:rPr lang="en-US" sz="1200" dirty="0" err="1"/>
              <a:t>Mognol</a:t>
            </a:r>
            <a:r>
              <a:rPr lang="en-US" sz="1200" dirty="0"/>
              <a:t>, P., </a:t>
            </a:r>
            <a:r>
              <a:rPr lang="en-US" sz="1200" dirty="0" err="1"/>
              <a:t>Lepicart</a:t>
            </a:r>
            <a:r>
              <a:rPr lang="en-US" sz="1200" dirty="0"/>
              <a:t>, D., and Perry, N., 2006, “Rapid Prototyping: Energy and Environment in the Spotlight,” Rapid </a:t>
            </a:r>
            <a:r>
              <a:rPr lang="en-US" sz="1200" dirty="0" err="1"/>
              <a:t>Prototyp</a:t>
            </a:r>
            <a:r>
              <a:rPr lang="en-US" sz="1200" dirty="0"/>
              <a:t>. J., 12(1), pp. 26–34.</a:t>
            </a:r>
          </a:p>
          <a:p>
            <a:pPr>
              <a:spcAft>
                <a:spcPts val="0"/>
              </a:spcAft>
            </a:pPr>
            <a:r>
              <a:rPr lang="en-US" sz="1200" dirty="0"/>
              <a:t>[23]	</a:t>
            </a:r>
            <a:r>
              <a:rPr lang="en-US" sz="1200" dirty="0" err="1"/>
              <a:t>Telenko</a:t>
            </a:r>
            <a:r>
              <a:rPr lang="en-US" sz="1200" dirty="0"/>
              <a:t>, C., and </a:t>
            </a:r>
            <a:r>
              <a:rPr lang="en-US" sz="1200" dirty="0" err="1"/>
              <a:t>Seepersad</a:t>
            </a:r>
            <a:r>
              <a:rPr lang="en-US" sz="1200" dirty="0"/>
              <a:t>, C., 2012, “A Comparison of the Energy Efficiency of Selective Laser Sintering and Injection Molding of Nylon Parts,” Rapid </a:t>
            </a:r>
            <a:r>
              <a:rPr lang="en-US" sz="1200" dirty="0" err="1"/>
              <a:t>Prototyp</a:t>
            </a:r>
            <a:r>
              <a:rPr lang="en-US" sz="1200" dirty="0"/>
              <a:t>. J., 18(6), pp. 472–481.</a:t>
            </a:r>
          </a:p>
          <a:p>
            <a:pPr>
              <a:spcAft>
                <a:spcPts val="0"/>
              </a:spcAft>
            </a:pPr>
            <a:r>
              <a:rPr lang="en-US" sz="1200" dirty="0"/>
              <a:t>[24]	Faludi, J., Bayley, C., </a:t>
            </a:r>
            <a:r>
              <a:rPr lang="en-US" sz="1200" dirty="0" err="1"/>
              <a:t>Bhogal</a:t>
            </a:r>
            <a:r>
              <a:rPr lang="en-US" sz="1200" dirty="0"/>
              <a:t>, S., and </a:t>
            </a:r>
            <a:r>
              <a:rPr lang="en-US" sz="1200" dirty="0" err="1"/>
              <a:t>Iribarne</a:t>
            </a:r>
            <a:r>
              <a:rPr lang="en-US" sz="1200" dirty="0"/>
              <a:t>, M., 2015, “Comparing Environmental Impacts of Additive Manufacturing vs Traditional Machining via Life-Cycle Assessment,” Rapid </a:t>
            </a:r>
            <a:r>
              <a:rPr lang="en-US" sz="1200" dirty="0" err="1"/>
              <a:t>Prototyp</a:t>
            </a:r>
            <a:r>
              <a:rPr lang="en-US" sz="1200" dirty="0"/>
              <a:t>. J., 21, pp. 14–33.</a:t>
            </a:r>
          </a:p>
          <a:p>
            <a:pPr>
              <a:spcAft>
                <a:spcPts val="0"/>
              </a:spcAft>
            </a:pPr>
            <a:r>
              <a:rPr lang="en-US" sz="1200" dirty="0"/>
              <a:t>[25]	</a:t>
            </a:r>
            <a:r>
              <a:rPr lang="en-US" sz="1200" dirty="0" err="1"/>
              <a:t>Baumers</a:t>
            </a:r>
            <a:r>
              <a:rPr lang="en-US" sz="1200" dirty="0"/>
              <a:t>, M., Tuck, C., Wildman, R., Ashcroft, I., Rosamond, E., and Hague, R., 2013, “Transparency Built-in: Energy Consumption and Cost Estimation for Additive Manufacturing </a:t>
            </a:r>
            <a:r>
              <a:rPr lang="en-US" sz="1200" dirty="0" err="1"/>
              <a:t>Baumers</a:t>
            </a:r>
            <a:r>
              <a:rPr lang="en-US" sz="1200" dirty="0"/>
              <a:t> et Al. Energy and Cost Estimation for Additive Manufacturing,” J. Ind. Ecol., 17(3), pp. 418–431.</a:t>
            </a:r>
          </a:p>
          <a:p>
            <a:pPr>
              <a:spcAft>
                <a:spcPts val="0"/>
              </a:spcAft>
            </a:pPr>
            <a:r>
              <a:rPr lang="en-US" sz="1200" dirty="0"/>
              <a:t>[26]	Song, R., Lu, Y., </a:t>
            </a:r>
            <a:r>
              <a:rPr lang="en-US" sz="1200" dirty="0" err="1"/>
              <a:t>Telenko</a:t>
            </a:r>
            <a:r>
              <a:rPr lang="en-US" sz="1200" dirty="0"/>
              <a:t>, C., and Wang, Y., 2017, “Manufacturing Energy Consumption Estimation Using Machine Learning Approach,” ASME 2017 International Design Engineering Technical Conferences and Computers and Information in Engineering Conference, ASME, Cleveland, OH, p. V004T05A037.</a:t>
            </a:r>
          </a:p>
          <a:p>
            <a:pPr>
              <a:spcAft>
                <a:spcPts val="0"/>
              </a:spcAft>
            </a:pPr>
            <a:r>
              <a:rPr lang="en-US" sz="1200" dirty="0"/>
              <a:t>[27]	</a:t>
            </a:r>
            <a:r>
              <a:rPr lang="en-US" sz="1200" dirty="0" err="1"/>
              <a:t>Kalpakjian</a:t>
            </a:r>
            <a:r>
              <a:rPr lang="en-US" sz="1200" dirty="0"/>
              <a:t>, S., and Schmid, S. R., 2014, Manufacturing Engineering and Technology, Pearson Upper Saddle River, NJ, USA.</a:t>
            </a:r>
          </a:p>
          <a:p>
            <a:pPr>
              <a:spcAft>
                <a:spcPts val="0"/>
              </a:spcAft>
            </a:pPr>
            <a:r>
              <a:rPr lang="en-US" sz="1200" dirty="0"/>
              <a:t>[28]	You, D., and Pham, H., 2016, “Reliability Analysis of the CNC System Based on Field Failure Data in Operating Environments,” Qual. </a:t>
            </a:r>
            <a:r>
              <a:rPr lang="en-US" sz="1200" dirty="0" err="1"/>
              <a:t>Reliab</a:t>
            </a:r>
            <a:r>
              <a:rPr lang="en-US" sz="1200" dirty="0"/>
              <a:t>. Eng. Int., 32(5), pp. 1955–1963.</a:t>
            </a:r>
          </a:p>
          <a:p>
            <a:pPr>
              <a:spcAft>
                <a:spcPts val="0"/>
              </a:spcAft>
            </a:pPr>
            <a:r>
              <a:rPr lang="en-US" sz="1200" dirty="0"/>
              <a:t>[29]	Wang, Y., Jia, Y., Yu, J., and Yi, S., 1999, “Field Failure Database of CNC Lathes,” Int. J. Qual. </a:t>
            </a:r>
            <a:r>
              <a:rPr lang="en-US" sz="1200" dirty="0" err="1"/>
              <a:t>Reliab</a:t>
            </a:r>
            <a:r>
              <a:rPr lang="en-US" sz="1200" dirty="0"/>
              <a:t>. </a:t>
            </a:r>
            <a:r>
              <a:rPr lang="en-US" sz="1200" dirty="0" err="1"/>
              <a:t>Manag</a:t>
            </a:r>
            <a:r>
              <a:rPr lang="en-US" sz="1200" dirty="0"/>
              <a:t>., 16(4), pp. 330–343.</a:t>
            </a:r>
          </a:p>
          <a:p>
            <a:pPr>
              <a:spcAft>
                <a:spcPts val="0"/>
              </a:spcAft>
            </a:pPr>
            <a:r>
              <a:rPr lang="en-US" sz="1200" dirty="0"/>
              <a:t>[30]	Song, R., and </a:t>
            </a:r>
            <a:r>
              <a:rPr lang="en-US" sz="1200" dirty="0" err="1"/>
              <a:t>Telenko</a:t>
            </a:r>
            <a:r>
              <a:rPr lang="en-US" sz="1200" dirty="0"/>
              <a:t>, C., 2017, “Material and Energy Loss due to Human and Machine Error in Commercial FDM Printers,” J. Clean. Prod., 148, pp. 895–904.</a:t>
            </a:r>
          </a:p>
          <a:p>
            <a:pPr>
              <a:spcAft>
                <a:spcPts val="0"/>
              </a:spcAft>
            </a:pPr>
            <a:r>
              <a:rPr lang="en-US" sz="1200" dirty="0"/>
              <a:t>[31]	</a:t>
            </a:r>
            <a:r>
              <a:rPr lang="en-US" sz="1200" dirty="0" err="1"/>
              <a:t>Alafaghani</a:t>
            </a:r>
            <a:r>
              <a:rPr lang="en-US" sz="1200" dirty="0"/>
              <a:t>, A., </a:t>
            </a:r>
            <a:r>
              <a:rPr lang="en-US" sz="1200" dirty="0" err="1"/>
              <a:t>Qattawi</a:t>
            </a:r>
            <a:r>
              <a:rPr lang="en-US" sz="1200" dirty="0"/>
              <a:t>, A., </a:t>
            </a:r>
            <a:r>
              <a:rPr lang="en-US" sz="1200" dirty="0" err="1"/>
              <a:t>Alrawi</a:t>
            </a:r>
            <a:r>
              <a:rPr lang="en-US" sz="1200" dirty="0"/>
              <a:t>, B., and Guzman, A., 2017, “Experimental Optimization of Fused Deposition Modelling Processing Parameters: A Design-for-Manufacturing Approach,” Procedia Manuf., 10(10), pp. 791–803.</a:t>
            </a:r>
          </a:p>
          <a:p>
            <a:pPr marL="0" lvl="1" indent="0">
              <a:spcAft>
                <a:spcPts val="0"/>
              </a:spcAft>
              <a:buNone/>
            </a:pPr>
            <a:endParaRPr lang="en-US" sz="1200" dirty="0"/>
          </a:p>
        </p:txBody>
      </p:sp>
    </p:spTree>
    <p:extLst>
      <p:ext uri="{BB962C8B-B14F-4D97-AF65-F5344CB8AC3E}">
        <p14:creationId xmlns:p14="http://schemas.microsoft.com/office/powerpoint/2010/main" val="3289266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B20D7-6015-45CB-B726-B7008456F16F}"/>
              </a:ext>
            </a:extLst>
          </p:cNvPr>
          <p:cNvSpPr>
            <a:spLocks noGrp="1"/>
          </p:cNvSpPr>
          <p:nvPr>
            <p:ph idx="1"/>
          </p:nvPr>
        </p:nvSpPr>
        <p:spPr>
          <a:xfrm>
            <a:off x="1" y="1413933"/>
            <a:ext cx="9143999" cy="4749800"/>
          </a:xfrm>
        </p:spPr>
        <p:txBody>
          <a:bodyPr/>
          <a:lstStyle/>
          <a:p>
            <a:pPr marL="285750" indent="-285750">
              <a:buFont typeface="Arial" panose="020B0604020202020204" pitchFamily="34" charset="0"/>
              <a:buChar char="•"/>
            </a:pPr>
            <a:endParaRPr lang="en-US" dirty="0"/>
          </a:p>
          <a:p>
            <a:pPr marL="635508" lvl="1" indent="-2857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991352"/>
          </a:xfrm>
        </p:spPr>
        <p:txBody>
          <a:bodyPr/>
          <a:lstStyle/>
          <a:p>
            <a:r>
              <a:rPr lang="en-US" dirty="0"/>
              <a:t>Fused Deposition Modeling (FDM) for Additive Manufacturing (AM)</a:t>
            </a:r>
            <a:br>
              <a:rPr lang="en-US" dirty="0"/>
            </a:br>
            <a:r>
              <a:rPr lang="en-US" dirty="0"/>
              <a:t>CNC Machining for Subtractive Manufacturing (SM)</a:t>
            </a:r>
          </a:p>
        </p:txBody>
      </p:sp>
      <p:pic>
        <p:nvPicPr>
          <p:cNvPr id="12" name="Picture 11"/>
          <p:cNvPicPr>
            <a:picLocks noChangeAspect="1"/>
          </p:cNvPicPr>
          <p:nvPr/>
        </p:nvPicPr>
        <p:blipFill>
          <a:blip r:embed="rId3"/>
          <a:stretch>
            <a:fillRect/>
          </a:stretch>
        </p:blipFill>
        <p:spPr>
          <a:xfrm>
            <a:off x="4750230" y="1527480"/>
            <a:ext cx="3876476" cy="3729267"/>
          </a:xfrm>
          <a:prstGeom prst="rect">
            <a:avLst/>
          </a:prstGeom>
        </p:spPr>
      </p:pic>
      <p:pic>
        <p:nvPicPr>
          <p:cNvPr id="13" name="Picture 2" descr="https://upload.wikimedia.org/wikipedia/commons/c/c8/Schematic_representation_of_Fused_Filament_Fabrication_01.png">
            <a:extLst>
              <a:ext uri="{FF2B5EF4-FFF2-40B4-BE49-F238E27FC236}">
                <a16:creationId xmlns:a16="http://schemas.microsoft.com/office/drawing/2014/main" id="{B7322489-787F-4710-A031-550BB3129F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464" y="1633843"/>
            <a:ext cx="3622904" cy="362290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8CCB2077-5AFF-4ABA-8B2D-DA9AA3CE6B45}"/>
              </a:ext>
            </a:extLst>
          </p:cNvPr>
          <p:cNvGrpSpPr/>
          <p:nvPr/>
        </p:nvGrpSpPr>
        <p:grpSpPr>
          <a:xfrm>
            <a:off x="26295" y="5888096"/>
            <a:ext cx="8931123" cy="353344"/>
            <a:chOff x="212877" y="5999451"/>
            <a:chExt cx="9296971" cy="359050"/>
          </a:xfrm>
        </p:grpSpPr>
        <p:grpSp>
          <p:nvGrpSpPr>
            <p:cNvPr id="15" name="Shape 162">
              <a:extLst>
                <a:ext uri="{FF2B5EF4-FFF2-40B4-BE49-F238E27FC236}">
                  <a16:creationId xmlns:a16="http://schemas.microsoft.com/office/drawing/2014/main" id="{008BA7A0-64C9-40DC-B950-B43856B68098}"/>
                </a:ext>
              </a:extLst>
            </p:cNvPr>
            <p:cNvGrpSpPr/>
            <p:nvPr/>
          </p:nvGrpSpPr>
          <p:grpSpPr>
            <a:xfrm>
              <a:off x="212877" y="5999451"/>
              <a:ext cx="4637314" cy="347638"/>
              <a:chOff x="199850" y="4695125"/>
              <a:chExt cx="2090675" cy="273000"/>
            </a:xfrm>
          </p:grpSpPr>
          <p:sp>
            <p:nvSpPr>
              <p:cNvPr id="19" name="Shape 163">
                <a:extLst>
                  <a:ext uri="{FF2B5EF4-FFF2-40B4-BE49-F238E27FC236}">
                    <a16:creationId xmlns:a16="http://schemas.microsoft.com/office/drawing/2014/main" id="{67CFBA0F-C586-449F-8ECE-7ED624789E4B}"/>
                  </a:ext>
                </a:extLst>
              </p:cNvPr>
              <p:cNvSpPr/>
              <p:nvPr/>
            </p:nvSpPr>
            <p:spPr>
              <a:xfrm>
                <a:off x="199850" y="4695125"/>
                <a:ext cx="789000" cy="273000"/>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Introduction</a:t>
                </a:r>
              </a:p>
            </p:txBody>
          </p:sp>
          <p:sp>
            <p:nvSpPr>
              <p:cNvPr id="20" name="Shape 164">
                <a:extLst>
                  <a:ext uri="{FF2B5EF4-FFF2-40B4-BE49-F238E27FC236}">
                    <a16:creationId xmlns:a16="http://schemas.microsoft.com/office/drawing/2014/main" id="{CEE6C253-CEB1-4921-AF9B-DB1F26C671EC}"/>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21" name="Shape 167">
                <a:extLst>
                  <a:ext uri="{FF2B5EF4-FFF2-40B4-BE49-F238E27FC236}">
                    <a16:creationId xmlns:a16="http://schemas.microsoft.com/office/drawing/2014/main" id="{31096515-A6F5-4AC5-A14A-A3368A83E383}"/>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16" name="Shape 167">
              <a:extLst>
                <a:ext uri="{FF2B5EF4-FFF2-40B4-BE49-F238E27FC236}">
                  <a16:creationId xmlns:a16="http://schemas.microsoft.com/office/drawing/2014/main" id="{D361BF63-2317-4F7F-89B8-F88B18D4B9E8}"/>
                </a:ext>
              </a:extLst>
            </p:cNvPr>
            <p:cNvSpPr/>
            <p:nvPr/>
          </p:nvSpPr>
          <p:spPr>
            <a:xfrm>
              <a:off x="4653334" y="6005157"/>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Tasks</a:t>
              </a:r>
            </a:p>
          </p:txBody>
        </p:sp>
        <p:sp>
          <p:nvSpPr>
            <p:cNvPr id="17" name="Shape 167">
              <a:extLst>
                <a:ext uri="{FF2B5EF4-FFF2-40B4-BE49-F238E27FC236}">
                  <a16:creationId xmlns:a16="http://schemas.microsoft.com/office/drawing/2014/main" id="{B29A6779-067E-4C8F-9400-BC893BA42809}"/>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18" name="Shape 167">
              <a:extLst>
                <a:ext uri="{FF2B5EF4-FFF2-40B4-BE49-F238E27FC236}">
                  <a16:creationId xmlns:a16="http://schemas.microsoft.com/office/drawing/2014/main" id="{18159B00-C7C0-4AD1-9377-3E6A5C57A3E4}"/>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Tree>
    <p:extLst>
      <p:ext uri="{BB962C8B-B14F-4D97-AF65-F5344CB8AC3E}">
        <p14:creationId xmlns:p14="http://schemas.microsoft.com/office/powerpoint/2010/main" val="2852129764"/>
      </p:ext>
    </p:extLst>
  </p:cSld>
  <p:clrMapOvr>
    <a:masterClrMapping/>
  </p:clrMapOvr>
  <mc:AlternateContent xmlns:mc="http://schemas.openxmlformats.org/markup-compatibility/2006" xmlns:p14="http://schemas.microsoft.com/office/powerpoint/2010/main">
    <mc:Choice Requires="p14">
      <p:transition spd="slow" p14:dur="2000" advTm="304"/>
    </mc:Choice>
    <mc:Fallback xmlns="">
      <p:transition spd="slow" advTm="304"/>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991352"/>
          </a:xfrm>
        </p:spPr>
        <p:txBody>
          <a:bodyPr/>
          <a:lstStyle/>
          <a:p>
            <a:r>
              <a:rPr lang="en-US" dirty="0"/>
              <a:t>References</a:t>
            </a:r>
          </a:p>
        </p:txBody>
      </p:sp>
      <p:sp>
        <p:nvSpPr>
          <p:cNvPr id="6" name="Content Placeholder 1">
            <a:extLst>
              <a:ext uri="{FF2B5EF4-FFF2-40B4-BE49-F238E27FC236}">
                <a16:creationId xmlns:a16="http://schemas.microsoft.com/office/drawing/2014/main" id="{531F094D-EF93-47F5-82D4-F033A4E984E0}"/>
              </a:ext>
            </a:extLst>
          </p:cNvPr>
          <p:cNvSpPr>
            <a:spLocks noGrp="1"/>
          </p:cNvSpPr>
          <p:nvPr>
            <p:ph idx="1"/>
          </p:nvPr>
        </p:nvSpPr>
        <p:spPr>
          <a:xfrm>
            <a:off x="-2" y="858037"/>
            <a:ext cx="9143999" cy="4749800"/>
          </a:xfrm>
        </p:spPr>
        <p:txBody>
          <a:bodyPr/>
          <a:lstStyle/>
          <a:p>
            <a:pPr>
              <a:spcAft>
                <a:spcPts val="0"/>
              </a:spcAft>
            </a:pPr>
            <a:r>
              <a:rPr lang="en-US" sz="1200" dirty="0"/>
              <a:t>[32]	</a:t>
            </a:r>
            <a:r>
              <a:rPr lang="en-US" sz="1200" dirty="0" err="1"/>
              <a:t>Onwubolu</a:t>
            </a:r>
            <a:r>
              <a:rPr lang="en-US" sz="1200" dirty="0"/>
              <a:t>, G. C., and </a:t>
            </a:r>
            <a:r>
              <a:rPr lang="en-US" sz="1200" dirty="0" err="1"/>
              <a:t>Rayegani</a:t>
            </a:r>
            <a:r>
              <a:rPr lang="en-US" sz="1200" dirty="0"/>
              <a:t>, F., 2014, “Characterization and Optimization of Mechanical Properties of ABS Parts Manufactured by the Fused Deposition Modelling Process,” Int. J. Manuf. Eng., 2014, pp. 1–13.</a:t>
            </a:r>
          </a:p>
          <a:p>
            <a:pPr>
              <a:spcAft>
                <a:spcPts val="0"/>
              </a:spcAft>
            </a:pPr>
            <a:r>
              <a:rPr lang="en-US" sz="1200" dirty="0"/>
              <a:t>[33]	</a:t>
            </a:r>
            <a:r>
              <a:rPr lang="en-US" sz="1200" dirty="0" err="1"/>
              <a:t>Seepersad</a:t>
            </a:r>
            <a:r>
              <a:rPr lang="en-US" sz="1200" dirty="0"/>
              <a:t>, C. C., </a:t>
            </a:r>
            <a:r>
              <a:rPr lang="en-US" sz="1200" dirty="0" err="1"/>
              <a:t>Govett</a:t>
            </a:r>
            <a:r>
              <a:rPr lang="en-US" sz="1200" dirty="0"/>
              <a:t>, T., Kim, K., Lundin, M., and Pinero, D., 2012, “A Designer’s Guide for Dimensioning and Tolerancing SLS Parts,” 23rd Annual International Solid Freeform Fabrication Symposium, Austin, TX, pp. 921–931.</a:t>
            </a:r>
          </a:p>
          <a:p>
            <a:pPr>
              <a:spcAft>
                <a:spcPts val="0"/>
              </a:spcAft>
            </a:pPr>
            <a:r>
              <a:rPr lang="en-US" sz="1200" dirty="0"/>
              <a:t>[34]	all3dp.com, “3D Printing Troubleshooting: 34 Common 3D Printing Problems | All3DP” [Online]. Available: https://all3dp.com/1/common-3d-printing-problems-troubleshooting-3d-printer-issues/. [Accessed: 21-Mar-2018].</a:t>
            </a:r>
          </a:p>
          <a:p>
            <a:pPr>
              <a:spcAft>
                <a:spcPts val="0"/>
              </a:spcAft>
            </a:pPr>
            <a:r>
              <a:rPr lang="en-US" sz="1200" dirty="0"/>
              <a:t>[35]	simplyfy3d, “Print Quality Troubleshooting Guide | Simplify3D Software” [Online]. Available: https://www.simplify3d.com/support/print-quality-troubleshooting/. [Accessed: 21-Mar-2018].</a:t>
            </a:r>
          </a:p>
          <a:p>
            <a:pPr>
              <a:spcAft>
                <a:spcPts val="0"/>
              </a:spcAft>
            </a:pPr>
            <a:r>
              <a:rPr lang="en-US" sz="1200" dirty="0"/>
              <a:t>[36]	reprap.org, “Print Troubleshooting Pictorial Guide - </a:t>
            </a:r>
            <a:r>
              <a:rPr lang="en-US" sz="1200" dirty="0" err="1"/>
              <a:t>RepRapWiki</a:t>
            </a:r>
            <a:r>
              <a:rPr lang="en-US" sz="1200" dirty="0"/>
              <a:t>” [Online]. Available: http://reprap.org/wiki/Print_Troubleshooting_Pictorial_Guide. [Accessed: 21-Mar-2018].</a:t>
            </a:r>
          </a:p>
          <a:p>
            <a:pPr>
              <a:spcAft>
                <a:spcPts val="0"/>
              </a:spcAft>
            </a:pPr>
            <a:r>
              <a:rPr lang="en-US" sz="1200" dirty="0"/>
              <a:t>[37]	</a:t>
            </a:r>
            <a:r>
              <a:rPr lang="en-US" sz="1200" dirty="0" err="1"/>
              <a:t>Lieneke</a:t>
            </a:r>
            <a:r>
              <a:rPr lang="en-US" sz="1200" dirty="0"/>
              <a:t>, T., </a:t>
            </a:r>
            <a:r>
              <a:rPr lang="en-US" sz="1200" dirty="0" err="1"/>
              <a:t>Denzer</a:t>
            </a:r>
            <a:r>
              <a:rPr lang="en-US" sz="1200" dirty="0"/>
              <a:t>, V., Adam, G. A. O., and Zimmer, D., 2016, “Dimensional Tolerances for Additive Manufacturing: Experimental Investigation for Fused Deposition Modeling,” Procedia CIRP, 43, pp. 286–291.</a:t>
            </a:r>
          </a:p>
          <a:p>
            <a:pPr>
              <a:spcAft>
                <a:spcPts val="0"/>
              </a:spcAft>
            </a:pPr>
            <a:r>
              <a:rPr lang="en-US" sz="1200" dirty="0"/>
              <a:t>[38]	</a:t>
            </a:r>
            <a:r>
              <a:rPr lang="en-US" sz="1200" dirty="0" err="1"/>
              <a:t>Molcho</a:t>
            </a:r>
            <a:r>
              <a:rPr lang="en-US" sz="1200" dirty="0"/>
              <a:t>, G., </a:t>
            </a:r>
            <a:r>
              <a:rPr lang="en-US" sz="1200" dirty="0" err="1"/>
              <a:t>Zipori</a:t>
            </a:r>
            <a:r>
              <a:rPr lang="en-US" sz="1200" dirty="0"/>
              <a:t>, Y., </a:t>
            </a:r>
            <a:r>
              <a:rPr lang="en-US" sz="1200" dirty="0" err="1"/>
              <a:t>Schneor</a:t>
            </a:r>
            <a:r>
              <a:rPr lang="en-US" sz="1200" dirty="0"/>
              <a:t>, R., Rosen, O., Goldstein, D., and </a:t>
            </a:r>
            <a:r>
              <a:rPr lang="en-US" sz="1200" dirty="0" err="1"/>
              <a:t>Shpitalni</a:t>
            </a:r>
            <a:r>
              <a:rPr lang="en-US" sz="1200" dirty="0"/>
              <a:t>, M., 2008, “Computer Aided Manufacturability Analysis: Closing the Knowledge Gap between the Designer and the Manufacturer,” CIRP Ann., 57(1), pp. 153–158.</a:t>
            </a:r>
          </a:p>
          <a:p>
            <a:pPr>
              <a:spcAft>
                <a:spcPts val="0"/>
              </a:spcAft>
            </a:pPr>
            <a:r>
              <a:rPr lang="en-US" sz="1200" dirty="0"/>
              <a:t>[39]	Hoque, A. S. M., </a:t>
            </a:r>
            <a:r>
              <a:rPr lang="en-US" sz="1200" dirty="0" err="1"/>
              <a:t>Halder</a:t>
            </a:r>
            <a:r>
              <a:rPr lang="en-US" sz="1200" dirty="0"/>
              <a:t>, P. K., </a:t>
            </a:r>
            <a:r>
              <a:rPr lang="en-US" sz="1200" dirty="0" err="1"/>
              <a:t>Parvez</a:t>
            </a:r>
            <a:r>
              <a:rPr lang="en-US" sz="1200" dirty="0"/>
              <a:t>, M. S., and </a:t>
            </a:r>
            <a:r>
              <a:rPr lang="en-US" sz="1200" dirty="0" err="1"/>
              <a:t>Szecsi</a:t>
            </a:r>
            <a:r>
              <a:rPr lang="en-US" sz="1200" dirty="0"/>
              <a:t>, T., 2013, “Integrated Manufacturing Features and Design-for-Manufacture Guidelines for Reducing Product Cost under CAD/CAM Environment,” </a:t>
            </a:r>
            <a:r>
              <a:rPr lang="en-US" sz="1200" dirty="0" err="1"/>
              <a:t>Comput</a:t>
            </a:r>
            <a:r>
              <a:rPr lang="en-US" sz="1200" dirty="0"/>
              <a:t>. Ind. Eng., 66(4), pp. 988–1003.</a:t>
            </a:r>
          </a:p>
          <a:p>
            <a:pPr>
              <a:spcAft>
                <a:spcPts val="0"/>
              </a:spcAft>
            </a:pPr>
            <a:r>
              <a:rPr lang="en-US" sz="1200" dirty="0"/>
              <a:t>[40]	Ferrer, I., Rios, J., and </a:t>
            </a:r>
            <a:r>
              <a:rPr lang="en-US" sz="1200" dirty="0" err="1"/>
              <a:t>Ciurana</a:t>
            </a:r>
            <a:r>
              <a:rPr lang="en-US" sz="1200" dirty="0"/>
              <a:t>, J., 2009, “An Approach to Integrate Manufacturing Process Information in Part Design Phases,” J. Mater. Process. Technol., 209(4), pp. 2085–2091.</a:t>
            </a:r>
          </a:p>
          <a:p>
            <a:pPr>
              <a:spcAft>
                <a:spcPts val="0"/>
              </a:spcAft>
            </a:pPr>
            <a:r>
              <a:rPr lang="en-US" sz="1200" dirty="0"/>
              <a:t>[41]	</a:t>
            </a:r>
            <a:r>
              <a:rPr lang="en-US" sz="1200" dirty="0" err="1"/>
              <a:t>Camba</a:t>
            </a:r>
            <a:r>
              <a:rPr lang="en-US" sz="1200" dirty="0"/>
              <a:t>, J. D., and </a:t>
            </a:r>
            <a:r>
              <a:rPr lang="en-US" sz="1200" dirty="0" err="1"/>
              <a:t>Contero</a:t>
            </a:r>
            <a:r>
              <a:rPr lang="en-US" sz="1200" dirty="0"/>
              <a:t>, M., 2015, “Assessing the Impact of Geometric Design Intent Annotations on Parametric Model Alteration Activities,” </a:t>
            </a:r>
            <a:r>
              <a:rPr lang="en-US" sz="1200" dirty="0" err="1"/>
              <a:t>Comput</a:t>
            </a:r>
            <a:r>
              <a:rPr lang="en-US" sz="1200" dirty="0"/>
              <a:t>. Ind., 71, pp. 35–45.</a:t>
            </a:r>
          </a:p>
          <a:p>
            <a:pPr>
              <a:spcAft>
                <a:spcPts val="0"/>
              </a:spcAft>
            </a:pPr>
            <a:r>
              <a:rPr lang="en-US" sz="1200" dirty="0"/>
              <a:t>[42]	Rosen, D. W., 2007, “Computer-Aided Design for Additive Manufacturing of Cellular Structures,” </a:t>
            </a:r>
            <a:r>
              <a:rPr lang="en-US" sz="1200" dirty="0" err="1"/>
              <a:t>Comput</a:t>
            </a:r>
            <a:r>
              <a:rPr lang="en-US" sz="1200" dirty="0"/>
              <a:t>. Aided. Des. Appl., 4(5), pp. 585–594.</a:t>
            </a:r>
          </a:p>
          <a:p>
            <a:pPr>
              <a:spcAft>
                <a:spcPts val="0"/>
              </a:spcAft>
            </a:pPr>
            <a:r>
              <a:rPr lang="en-US" sz="1200" dirty="0"/>
              <a:t>[43]	</a:t>
            </a:r>
            <a:r>
              <a:rPr lang="en-US" sz="1200" dirty="0" err="1"/>
              <a:t>Kumke</a:t>
            </a:r>
            <a:r>
              <a:rPr lang="en-US" sz="1200" dirty="0"/>
              <a:t>, M., </a:t>
            </a:r>
            <a:r>
              <a:rPr lang="en-US" sz="1200" dirty="0" err="1"/>
              <a:t>Watschke</a:t>
            </a:r>
            <a:r>
              <a:rPr lang="en-US" sz="1200" dirty="0"/>
              <a:t>, H., and </a:t>
            </a:r>
            <a:r>
              <a:rPr lang="en-US" sz="1200" dirty="0" err="1"/>
              <a:t>Vietor</a:t>
            </a:r>
            <a:r>
              <a:rPr lang="en-US" sz="1200" dirty="0"/>
              <a:t>, T., 2016, “A New Methodological Framework for Design for Additive Manufacturing,” Virtual Phys. </a:t>
            </a:r>
            <a:r>
              <a:rPr lang="en-US" sz="1200" dirty="0" err="1"/>
              <a:t>Prototyp</a:t>
            </a:r>
            <a:r>
              <a:rPr lang="en-US" sz="1200" dirty="0"/>
              <a:t>., 11(1), pp. 3–19.</a:t>
            </a:r>
          </a:p>
          <a:p>
            <a:pPr>
              <a:spcAft>
                <a:spcPts val="0"/>
              </a:spcAft>
            </a:pPr>
            <a:r>
              <a:rPr lang="en-US" sz="1200" dirty="0"/>
              <a:t>[44]	Bin </a:t>
            </a:r>
            <a:r>
              <a:rPr lang="en-US" sz="1200" dirty="0" err="1"/>
              <a:t>Maidin</a:t>
            </a:r>
            <a:r>
              <a:rPr lang="en-US" sz="1200" dirty="0"/>
              <a:t>, S., Campbell, I., and Pei, E., 2012, “Development of a Design Feature Database to Support Design for Additive Manufacturing,” </a:t>
            </a:r>
            <a:r>
              <a:rPr lang="en-US" sz="1200" dirty="0" err="1"/>
              <a:t>Assem</a:t>
            </a:r>
            <a:r>
              <a:rPr lang="en-US" sz="1200" dirty="0"/>
              <a:t>. </a:t>
            </a:r>
            <a:r>
              <a:rPr lang="en-US" sz="1200" dirty="0" err="1"/>
              <a:t>Autom</a:t>
            </a:r>
            <a:r>
              <a:rPr lang="en-US" sz="1200" dirty="0"/>
              <a:t>., 32(3), pp. 235–244.</a:t>
            </a:r>
          </a:p>
          <a:p>
            <a:pPr marL="0" lvl="1" indent="0">
              <a:spcAft>
                <a:spcPts val="0"/>
              </a:spcAft>
              <a:buNone/>
            </a:pPr>
            <a:endParaRPr lang="en-US" sz="1200" dirty="0"/>
          </a:p>
        </p:txBody>
      </p:sp>
    </p:spTree>
    <p:extLst>
      <p:ext uri="{BB962C8B-B14F-4D97-AF65-F5344CB8AC3E}">
        <p14:creationId xmlns:p14="http://schemas.microsoft.com/office/powerpoint/2010/main" val="6117050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991352"/>
          </a:xfrm>
        </p:spPr>
        <p:txBody>
          <a:bodyPr/>
          <a:lstStyle/>
          <a:p>
            <a:r>
              <a:rPr lang="en-US" dirty="0"/>
              <a:t>References</a:t>
            </a:r>
          </a:p>
        </p:txBody>
      </p:sp>
      <p:sp>
        <p:nvSpPr>
          <p:cNvPr id="6" name="Content Placeholder 1">
            <a:extLst>
              <a:ext uri="{FF2B5EF4-FFF2-40B4-BE49-F238E27FC236}">
                <a16:creationId xmlns:a16="http://schemas.microsoft.com/office/drawing/2014/main" id="{6A330C39-06FE-41CC-B624-87842FEF98CF}"/>
              </a:ext>
            </a:extLst>
          </p:cNvPr>
          <p:cNvSpPr>
            <a:spLocks noGrp="1"/>
          </p:cNvSpPr>
          <p:nvPr>
            <p:ph idx="1"/>
          </p:nvPr>
        </p:nvSpPr>
        <p:spPr>
          <a:xfrm>
            <a:off x="-2" y="966520"/>
            <a:ext cx="9143999" cy="4749800"/>
          </a:xfrm>
        </p:spPr>
        <p:txBody>
          <a:bodyPr/>
          <a:lstStyle/>
          <a:p>
            <a:pPr>
              <a:spcAft>
                <a:spcPts val="0"/>
              </a:spcAft>
            </a:pPr>
            <a:r>
              <a:rPr lang="en-US" sz="1200" dirty="0"/>
              <a:t>[45]	Reddy K., S. N., </a:t>
            </a:r>
            <a:r>
              <a:rPr lang="en-US" sz="1200" dirty="0" err="1"/>
              <a:t>Maranan</a:t>
            </a:r>
            <a:r>
              <a:rPr lang="en-US" sz="1200" dirty="0"/>
              <a:t>, V., Simpson, T. W., Palmer, T., and Dickman, C. J., 2016, “Application of Topology Optimization and Design for Additive Manufacturing Guidelines on an Automotive Component,” ASME 2016 International Design Engineering Technical Conferences and Computers and Information in Engineering Conference, ASME, Ch, p. V02AT03A030.</a:t>
            </a:r>
          </a:p>
          <a:p>
            <a:pPr>
              <a:spcAft>
                <a:spcPts val="0"/>
              </a:spcAft>
            </a:pPr>
            <a:r>
              <a:rPr lang="en-US" sz="1200" dirty="0"/>
              <a:t>[46]	</a:t>
            </a:r>
            <a:r>
              <a:rPr lang="en-US" sz="1200" dirty="0" err="1"/>
              <a:t>Ponche</a:t>
            </a:r>
            <a:r>
              <a:rPr lang="en-US" sz="1200" dirty="0"/>
              <a:t>, R., </a:t>
            </a:r>
            <a:r>
              <a:rPr lang="en-US" sz="1200" dirty="0" err="1"/>
              <a:t>Hascoet</a:t>
            </a:r>
            <a:r>
              <a:rPr lang="en-US" sz="1200" dirty="0"/>
              <a:t>, J. Y., </a:t>
            </a:r>
            <a:r>
              <a:rPr lang="en-US" sz="1200" dirty="0" err="1"/>
              <a:t>Kerbrat</a:t>
            </a:r>
            <a:r>
              <a:rPr lang="en-US" sz="1200" dirty="0"/>
              <a:t>, O., and </a:t>
            </a:r>
            <a:r>
              <a:rPr lang="en-US" sz="1200" dirty="0" err="1"/>
              <a:t>Mognol</a:t>
            </a:r>
            <a:r>
              <a:rPr lang="en-US" sz="1200" dirty="0"/>
              <a:t>, P., 2012, “A New Global Approach to Design for Additive Manufacturing,” Virtual Phys. </a:t>
            </a:r>
            <a:r>
              <a:rPr lang="en-US" sz="1200" dirty="0" err="1"/>
              <a:t>Prototyp</a:t>
            </a:r>
            <a:r>
              <a:rPr lang="en-US" sz="1200" dirty="0"/>
              <a:t>., 7(2), pp. 93–105.</a:t>
            </a:r>
          </a:p>
          <a:p>
            <a:pPr>
              <a:spcAft>
                <a:spcPts val="0"/>
              </a:spcAft>
            </a:pPr>
            <a:r>
              <a:rPr lang="en-US" sz="1200" dirty="0"/>
              <a:t>[47]	Yang, S., and Zhao, Y. F., 2015, “Additive Manufacturing-Enabled Design Theory and Methodology: A Critical Review,” Int. J. Adv. Manuf. Technol., 80(1–4), pp. 327–342.</a:t>
            </a:r>
          </a:p>
          <a:p>
            <a:pPr>
              <a:spcAft>
                <a:spcPts val="0"/>
              </a:spcAft>
            </a:pPr>
            <a:endParaRPr lang="en-US" sz="1200" dirty="0"/>
          </a:p>
        </p:txBody>
      </p:sp>
    </p:spTree>
    <p:extLst>
      <p:ext uri="{BB962C8B-B14F-4D97-AF65-F5344CB8AC3E}">
        <p14:creationId xmlns:p14="http://schemas.microsoft.com/office/powerpoint/2010/main" val="3718007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46276" cy="1143000"/>
          </a:xfrm>
          <a:noFill/>
        </p:spPr>
        <p:txBody>
          <a:bodyPr vert="horz" lIns="274320" tIns="45720" rIns="91440" bIns="45720" rtlCol="0" anchor="ctr" anchorCtr="0">
            <a:noAutofit/>
          </a:bodyPr>
          <a:lstStyle/>
          <a:p>
            <a:r>
              <a:rPr lang="en-US" sz="2000" b="1" spc="150" dirty="0">
                <a:solidFill>
                  <a:srgbClr val="002060"/>
                </a:solidFill>
                <a:latin typeface="Calibri"/>
              </a:rPr>
              <a:t>Machinists naturally think of parts in terms of how they are built</a:t>
            </a:r>
          </a:p>
        </p:txBody>
      </p:sp>
      <p:sp>
        <p:nvSpPr>
          <p:cNvPr id="6" name="TextBox 5"/>
          <p:cNvSpPr txBox="1"/>
          <p:nvPr/>
        </p:nvSpPr>
        <p:spPr>
          <a:xfrm>
            <a:off x="3129751" y="5377356"/>
            <a:ext cx="5509424" cy="923330"/>
          </a:xfrm>
          <a:prstGeom prst="rect">
            <a:avLst/>
          </a:prstGeom>
          <a:noFill/>
        </p:spPr>
        <p:txBody>
          <a:bodyPr wrap="square" rtlCol="0">
            <a:spAutoFit/>
          </a:bodyPr>
          <a:lstStyle/>
          <a:p>
            <a:r>
              <a:rPr lang="en-US" dirty="0"/>
              <a:t>1</a:t>
            </a:r>
            <a:r>
              <a:rPr lang="en-US" baseline="30000" dirty="0"/>
              <a:t>st</a:t>
            </a:r>
            <a:r>
              <a:rPr lang="en-US" dirty="0"/>
              <a:t> dimension:	Machine Type</a:t>
            </a:r>
          </a:p>
          <a:p>
            <a:r>
              <a:rPr lang="en-US" dirty="0"/>
              <a:t>2</a:t>
            </a:r>
            <a:r>
              <a:rPr lang="en-US" baseline="30000" dirty="0"/>
              <a:t>nd</a:t>
            </a:r>
            <a:r>
              <a:rPr lang="en-US" dirty="0"/>
              <a:t> dimension:	Complexity, Intricacy</a:t>
            </a:r>
          </a:p>
          <a:p>
            <a:r>
              <a:rPr lang="en-US" dirty="0"/>
              <a:t>3</a:t>
            </a:r>
            <a:r>
              <a:rPr lang="en-US" baseline="30000" dirty="0"/>
              <a:t>rd</a:t>
            </a:r>
            <a:r>
              <a:rPr lang="en-US" dirty="0"/>
              <a:t> dimension:	Assembly</a:t>
            </a:r>
          </a:p>
        </p:txBody>
      </p:sp>
      <p:pic>
        <p:nvPicPr>
          <p:cNvPr id="7" name="Picture 6">
            <a:extLst>
              <a:ext uri="{FF2B5EF4-FFF2-40B4-BE49-F238E27FC236}">
                <a16:creationId xmlns:a16="http://schemas.microsoft.com/office/drawing/2014/main" id="{2A060722-5D7D-45E6-B620-8FAEFDC517AD}"/>
              </a:ext>
            </a:extLst>
          </p:cNvPr>
          <p:cNvPicPr/>
          <p:nvPr/>
        </p:nvPicPr>
        <p:blipFill rotWithShape="1">
          <a:blip r:embed="rId3" cstate="print">
            <a:extLst>
              <a:ext uri="{28A0092B-C50C-407E-A947-70E740481C1C}">
                <a14:useLocalDpi xmlns:a14="http://schemas.microsoft.com/office/drawing/2010/main" val="0"/>
              </a:ext>
            </a:extLst>
          </a:blip>
          <a:srcRect l="11667" t="6519" r="8571"/>
          <a:stretch/>
        </p:blipFill>
        <p:spPr bwMode="auto">
          <a:xfrm>
            <a:off x="1290382" y="1147354"/>
            <a:ext cx="5979911" cy="4230002"/>
          </a:xfrm>
          <a:prstGeom prst="rect">
            <a:avLst/>
          </a:prstGeom>
          <a:noFill/>
          <a:ln>
            <a:noFill/>
          </a:ln>
          <a:extLst>
            <a:ext uri="{53640926-AAD7-44D8-BBD7-CCE9431645EC}">
              <a14:shadowObscured xmlns:a14="http://schemas.microsoft.com/office/drawing/2010/main"/>
            </a:ext>
          </a:extLst>
        </p:spPr>
      </p:pic>
      <p:sp>
        <p:nvSpPr>
          <p:cNvPr id="3" name="Slide Number Placeholder 2">
            <a:extLst>
              <a:ext uri="{FF2B5EF4-FFF2-40B4-BE49-F238E27FC236}">
                <a16:creationId xmlns:a16="http://schemas.microsoft.com/office/drawing/2014/main" id="{A8301F93-BA1D-4F9E-AFC8-6B00D36172E4}"/>
              </a:ext>
            </a:extLst>
          </p:cNvPr>
          <p:cNvSpPr>
            <a:spLocks noGrp="1"/>
          </p:cNvSpPr>
          <p:nvPr>
            <p:ph type="sldNum" sz="quarter" idx="12"/>
          </p:nvPr>
        </p:nvSpPr>
        <p:spPr/>
        <p:txBody>
          <a:bodyPr/>
          <a:lstStyle/>
          <a:p>
            <a:fld id="{879AEE0F-DD35-4086-A24E-82E1B3DD9594}"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16524193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96962"/>
          </a:xfrm>
          <a:noFill/>
        </p:spPr>
        <p:txBody>
          <a:bodyPr vert="horz" lIns="274320" tIns="45720" rIns="91440" bIns="45720" rtlCol="0" anchor="ctr" anchorCtr="0">
            <a:noAutofit/>
          </a:bodyPr>
          <a:lstStyle/>
          <a:p>
            <a:r>
              <a:rPr lang="en-US" sz="2000" b="1" spc="150" dirty="0">
                <a:solidFill>
                  <a:srgbClr val="002060"/>
                </a:solidFill>
                <a:latin typeface="Calibri"/>
              </a:rPr>
              <a:t>Designers think about the design of parts </a:t>
            </a:r>
          </a:p>
        </p:txBody>
      </p:sp>
      <p:sp>
        <p:nvSpPr>
          <p:cNvPr id="6" name="TextBox 5"/>
          <p:cNvSpPr txBox="1"/>
          <p:nvPr/>
        </p:nvSpPr>
        <p:spPr>
          <a:xfrm>
            <a:off x="1758668" y="5828283"/>
            <a:ext cx="5626664" cy="646331"/>
          </a:xfrm>
          <a:prstGeom prst="rect">
            <a:avLst/>
          </a:prstGeom>
          <a:noFill/>
        </p:spPr>
        <p:txBody>
          <a:bodyPr wrap="square" rtlCol="0">
            <a:spAutoFit/>
          </a:bodyPr>
          <a:lstStyle/>
          <a:p>
            <a:r>
              <a:rPr lang="en-US" dirty="0"/>
              <a:t>1</a:t>
            </a:r>
            <a:r>
              <a:rPr lang="en-US" baseline="30000" dirty="0"/>
              <a:t>st</a:t>
            </a:r>
            <a:r>
              <a:rPr lang="en-US" dirty="0"/>
              <a:t> dimension:	Roundness</a:t>
            </a:r>
          </a:p>
          <a:p>
            <a:r>
              <a:rPr lang="en-US" dirty="0"/>
              <a:t>2</a:t>
            </a:r>
            <a:r>
              <a:rPr lang="en-US" baseline="30000" dirty="0"/>
              <a:t>nd</a:t>
            </a:r>
            <a:r>
              <a:rPr lang="en-US" dirty="0"/>
              <a:t> dimension:	Intricacy</a:t>
            </a:r>
          </a:p>
        </p:txBody>
      </p:sp>
      <p:pic>
        <p:nvPicPr>
          <p:cNvPr id="8" name="Content Placeholder 7">
            <a:extLst>
              <a:ext uri="{FF2B5EF4-FFF2-40B4-BE49-F238E27FC236}">
                <a16:creationId xmlns:a16="http://schemas.microsoft.com/office/drawing/2014/main" id="{2FB62239-4911-4D9D-A375-3ED41672F8E4}"/>
              </a:ext>
            </a:extLst>
          </p:cNvPr>
          <p:cNvPicPr>
            <a:picLocks noGrp="1"/>
          </p:cNvPicPr>
          <p:nvPr>
            <p:ph idx="1"/>
          </p:nvPr>
        </p:nvPicPr>
        <p:blipFill>
          <a:blip r:embed="rId3"/>
          <a:stretch>
            <a:fillRect/>
          </a:stretch>
        </p:blipFill>
        <p:spPr>
          <a:xfrm>
            <a:off x="1315911" y="1068334"/>
            <a:ext cx="6149409" cy="4792663"/>
          </a:xfrm>
          <a:prstGeom prst="rect">
            <a:avLst/>
          </a:prstGeom>
        </p:spPr>
      </p:pic>
      <p:sp>
        <p:nvSpPr>
          <p:cNvPr id="3" name="Slide Number Placeholder 2">
            <a:extLst>
              <a:ext uri="{FF2B5EF4-FFF2-40B4-BE49-F238E27FC236}">
                <a16:creationId xmlns:a16="http://schemas.microsoft.com/office/drawing/2014/main" id="{27FCD2D1-96CC-4DA8-B251-39EFB57C3607}"/>
              </a:ext>
            </a:extLst>
          </p:cNvPr>
          <p:cNvSpPr>
            <a:spLocks noGrp="1"/>
          </p:cNvSpPr>
          <p:nvPr>
            <p:ph type="sldNum" sz="quarter" idx="12"/>
          </p:nvPr>
        </p:nvSpPr>
        <p:spPr/>
        <p:txBody>
          <a:bodyPr/>
          <a:lstStyle/>
          <a:p>
            <a:fld id="{879AEE0F-DD35-4086-A24E-82E1B3DD9594}"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4137698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B20D7-6015-45CB-B726-B7008456F16F}"/>
              </a:ext>
            </a:extLst>
          </p:cNvPr>
          <p:cNvSpPr>
            <a:spLocks noGrp="1"/>
          </p:cNvSpPr>
          <p:nvPr>
            <p:ph idx="1"/>
          </p:nvPr>
        </p:nvSpPr>
        <p:spPr>
          <a:xfrm>
            <a:off x="1" y="869411"/>
            <a:ext cx="9143999" cy="4749800"/>
          </a:xfrm>
        </p:spPr>
        <p:txBody>
          <a:bodyPr/>
          <a:lstStyle/>
          <a:p>
            <a:pPr marL="635508" lvl="1" indent="-2857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991352"/>
          </a:xfrm>
        </p:spPr>
        <p:txBody>
          <a:bodyPr/>
          <a:lstStyle/>
          <a:p>
            <a:r>
              <a:rPr lang="en-US" dirty="0"/>
              <a:t>Fabrication failures of subtractive manufacturing</a:t>
            </a:r>
          </a:p>
        </p:txBody>
      </p:sp>
      <p:pic>
        <p:nvPicPr>
          <p:cNvPr id="14" name="Picture 13">
            <a:extLst>
              <a:ext uri="{FF2B5EF4-FFF2-40B4-BE49-F238E27FC236}">
                <a16:creationId xmlns:a16="http://schemas.microsoft.com/office/drawing/2014/main" id="{E197133D-F9FE-4C9D-BBE1-930561AB287F}"/>
              </a:ext>
            </a:extLst>
          </p:cNvPr>
          <p:cNvPicPr>
            <a:picLocks noChangeAspect="1"/>
          </p:cNvPicPr>
          <p:nvPr/>
        </p:nvPicPr>
        <p:blipFill>
          <a:blip r:embed="rId3"/>
          <a:stretch>
            <a:fillRect/>
          </a:stretch>
        </p:blipFill>
        <p:spPr>
          <a:xfrm>
            <a:off x="65149" y="996968"/>
            <a:ext cx="9013702" cy="3976422"/>
          </a:xfrm>
          <a:prstGeom prst="rect">
            <a:avLst/>
          </a:prstGeom>
        </p:spPr>
      </p:pic>
      <p:sp>
        <p:nvSpPr>
          <p:cNvPr id="15" name="TextBox 14">
            <a:extLst>
              <a:ext uri="{FF2B5EF4-FFF2-40B4-BE49-F238E27FC236}">
                <a16:creationId xmlns:a16="http://schemas.microsoft.com/office/drawing/2014/main" id="{AB78693E-4873-4AF0-BD4B-75DC886CB801}"/>
              </a:ext>
            </a:extLst>
          </p:cNvPr>
          <p:cNvSpPr txBox="1"/>
          <p:nvPr/>
        </p:nvSpPr>
        <p:spPr>
          <a:xfrm>
            <a:off x="2427718" y="4985897"/>
            <a:ext cx="401762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Histogram of detailed failure mode [29]</a:t>
            </a:r>
          </a:p>
        </p:txBody>
      </p:sp>
    </p:spTree>
    <p:extLst>
      <p:ext uri="{BB962C8B-B14F-4D97-AF65-F5344CB8AC3E}">
        <p14:creationId xmlns:p14="http://schemas.microsoft.com/office/powerpoint/2010/main" val="4158839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A272FE-E07B-4A55-A77A-66718B9303C6}"/>
              </a:ext>
            </a:extLst>
          </p:cNvPr>
          <p:cNvSpPr>
            <a:spLocks noGrp="1"/>
          </p:cNvSpPr>
          <p:nvPr>
            <p:ph type="title"/>
          </p:nvPr>
        </p:nvSpPr>
        <p:spPr>
          <a:xfrm>
            <a:off x="149289" y="223935"/>
            <a:ext cx="7333308" cy="991352"/>
          </a:xfrm>
        </p:spPr>
        <p:txBody>
          <a:bodyPr/>
          <a:lstStyle/>
          <a:p>
            <a:r>
              <a:rPr lang="en-US" dirty="0"/>
              <a:t>Collect users’ expertise information from survey</a:t>
            </a:r>
          </a:p>
        </p:txBody>
      </p:sp>
      <p:pic>
        <p:nvPicPr>
          <p:cNvPr id="10" name="Content Placeholder 9">
            <a:extLst>
              <a:ext uri="{FF2B5EF4-FFF2-40B4-BE49-F238E27FC236}">
                <a16:creationId xmlns:a16="http://schemas.microsoft.com/office/drawing/2014/main" id="{9C085977-3E7A-4352-B5A6-2DA89A9661C1}"/>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l="1282" r="1" b="55519"/>
          <a:stretch/>
        </p:blipFill>
        <p:spPr bwMode="auto">
          <a:xfrm>
            <a:off x="457201" y="1082353"/>
            <a:ext cx="7921690" cy="4627984"/>
          </a:xfrm>
          <a:prstGeom prst="rect">
            <a:avLst/>
          </a:prstGeom>
          <a:noFill/>
          <a:ln w="9525" cap="flat" cmpd="sng" algn="ctr">
            <a:solidFill>
              <a:sysClr val="windowText" lastClr="000000"/>
            </a:solidFill>
            <a:prstDash val="solid"/>
            <a:round/>
            <a:headEnd type="none" w="med" len="med"/>
            <a:tailEnd type="none" w="med" len="med"/>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634346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AB20D7-6015-45CB-B726-B7008456F16F}"/>
              </a:ext>
            </a:extLst>
          </p:cNvPr>
          <p:cNvSpPr>
            <a:spLocks noGrp="1"/>
          </p:cNvSpPr>
          <p:nvPr>
            <p:ph idx="1"/>
          </p:nvPr>
        </p:nvSpPr>
        <p:spPr>
          <a:xfrm>
            <a:off x="1" y="1413933"/>
            <a:ext cx="9143999" cy="4749800"/>
          </a:xfrm>
        </p:spPr>
        <p:txBody>
          <a:bodyPr/>
          <a:lstStyle/>
          <a:p>
            <a:pPr marL="285750" indent="-285750">
              <a:buFont typeface="Arial" panose="020B0604020202020204" pitchFamily="34" charset="0"/>
              <a:buChar char="•"/>
            </a:pPr>
            <a:r>
              <a:rPr lang="en-US" dirty="0"/>
              <a:t>DFM guidelines should be used to decrease the environmental impacts and fabrication failures of CAM processes. </a:t>
            </a:r>
          </a:p>
          <a:p>
            <a:pPr marL="285750" indent="-285750">
              <a:buFont typeface="Arial" panose="020B0604020202020204" pitchFamily="34" charset="0"/>
              <a:buChar char="•"/>
            </a:pPr>
            <a:r>
              <a:rPr lang="en-US" dirty="0"/>
              <a:t>For conventional manufacturing including machining, DFM guidelines are well developed [6-9]. </a:t>
            </a:r>
          </a:p>
          <a:p>
            <a:pPr marL="285750" indent="-285750">
              <a:buFont typeface="Arial" panose="020B0604020202020204" pitchFamily="34" charset="0"/>
              <a:buChar char="•"/>
            </a:pPr>
            <a:r>
              <a:rPr lang="en-US" dirty="0"/>
              <a:t>Many studies have been done to develop the Design for AM (</a:t>
            </a:r>
            <a:r>
              <a:rPr lang="en-US" dirty="0" err="1"/>
              <a:t>DfAM</a:t>
            </a:r>
            <a:r>
              <a:rPr lang="en-US" dirty="0"/>
              <a:t>) guidelines for general and specific AM processes [6, 10-15]. </a:t>
            </a:r>
          </a:p>
          <a:p>
            <a:pPr marL="285750" indent="-285750">
              <a:buFont typeface="Arial" panose="020B0604020202020204" pitchFamily="34" charset="0"/>
              <a:buChar char="•"/>
            </a:pPr>
            <a:r>
              <a:rPr lang="en-US" dirty="0"/>
              <a:t>Useful DFM guidelines were proposed, but few of them were written in a way that is accessible to novice users [15]. </a:t>
            </a:r>
          </a:p>
          <a:p>
            <a:pPr marL="285750" indent="-285750">
              <a:buFont typeface="Arial" panose="020B0604020202020204" pitchFamily="34" charset="0"/>
              <a:buChar char="•"/>
            </a:pPr>
            <a:endParaRPr lang="en-US" dirty="0"/>
          </a:p>
          <a:p>
            <a:pPr marL="635508" lvl="1" indent="-2857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991352"/>
          </a:xfrm>
        </p:spPr>
        <p:txBody>
          <a:bodyPr/>
          <a:lstStyle/>
          <a:p>
            <a:r>
              <a:rPr lang="en-US" dirty="0"/>
              <a:t>Lots of Design for Manufacturing (DFM) g</a:t>
            </a:r>
            <a:r>
              <a:rPr lang="en-US" altLang="zh-CN" dirty="0"/>
              <a:t>uidelines exist.</a:t>
            </a:r>
            <a:endParaRPr lang="en-US" dirty="0"/>
          </a:p>
        </p:txBody>
      </p:sp>
      <p:grpSp>
        <p:nvGrpSpPr>
          <p:cNvPr id="12" name="Group 11">
            <a:extLst>
              <a:ext uri="{FF2B5EF4-FFF2-40B4-BE49-F238E27FC236}">
                <a16:creationId xmlns:a16="http://schemas.microsoft.com/office/drawing/2014/main" id="{106942D4-4AD0-4DC3-A5CD-BF21FBD8F06C}"/>
              </a:ext>
            </a:extLst>
          </p:cNvPr>
          <p:cNvGrpSpPr/>
          <p:nvPr/>
        </p:nvGrpSpPr>
        <p:grpSpPr>
          <a:xfrm>
            <a:off x="26295" y="5888096"/>
            <a:ext cx="8931123" cy="353344"/>
            <a:chOff x="212877" y="5999451"/>
            <a:chExt cx="9296971" cy="359050"/>
          </a:xfrm>
        </p:grpSpPr>
        <p:grpSp>
          <p:nvGrpSpPr>
            <p:cNvPr id="13" name="Shape 162">
              <a:extLst>
                <a:ext uri="{FF2B5EF4-FFF2-40B4-BE49-F238E27FC236}">
                  <a16:creationId xmlns:a16="http://schemas.microsoft.com/office/drawing/2014/main" id="{BF1C53DD-79F1-4485-A1C3-701B1E2E1992}"/>
                </a:ext>
              </a:extLst>
            </p:cNvPr>
            <p:cNvGrpSpPr/>
            <p:nvPr/>
          </p:nvGrpSpPr>
          <p:grpSpPr>
            <a:xfrm>
              <a:off x="212877" y="5999451"/>
              <a:ext cx="4637314" cy="347638"/>
              <a:chOff x="199850" y="4695125"/>
              <a:chExt cx="2090675" cy="273000"/>
            </a:xfrm>
          </p:grpSpPr>
          <p:sp>
            <p:nvSpPr>
              <p:cNvPr id="17" name="Shape 163">
                <a:extLst>
                  <a:ext uri="{FF2B5EF4-FFF2-40B4-BE49-F238E27FC236}">
                    <a16:creationId xmlns:a16="http://schemas.microsoft.com/office/drawing/2014/main" id="{AF13E87E-BF6A-47F6-8C42-279CCF27A191}"/>
                  </a:ext>
                </a:extLst>
              </p:cNvPr>
              <p:cNvSpPr/>
              <p:nvPr/>
            </p:nvSpPr>
            <p:spPr>
              <a:xfrm>
                <a:off x="199850" y="4695125"/>
                <a:ext cx="789000" cy="273000"/>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Introduction</a:t>
                </a:r>
              </a:p>
            </p:txBody>
          </p:sp>
          <p:sp>
            <p:nvSpPr>
              <p:cNvPr id="18" name="Shape 164">
                <a:extLst>
                  <a:ext uri="{FF2B5EF4-FFF2-40B4-BE49-F238E27FC236}">
                    <a16:creationId xmlns:a16="http://schemas.microsoft.com/office/drawing/2014/main" id="{4CA9B30F-5917-461C-B5CB-A1A34D9493E6}"/>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9" name="Shape 167">
                <a:extLst>
                  <a:ext uri="{FF2B5EF4-FFF2-40B4-BE49-F238E27FC236}">
                    <a16:creationId xmlns:a16="http://schemas.microsoft.com/office/drawing/2014/main" id="{171C9C1B-37BF-49FC-95ED-8F3D5C942BBB}"/>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14" name="Shape 167">
              <a:extLst>
                <a:ext uri="{FF2B5EF4-FFF2-40B4-BE49-F238E27FC236}">
                  <a16:creationId xmlns:a16="http://schemas.microsoft.com/office/drawing/2014/main" id="{58930AF0-E898-407A-B47C-6FBC4C638AA0}"/>
                </a:ext>
              </a:extLst>
            </p:cNvPr>
            <p:cNvSpPr/>
            <p:nvPr/>
          </p:nvSpPr>
          <p:spPr>
            <a:xfrm>
              <a:off x="4653334" y="6005157"/>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Tasks</a:t>
              </a:r>
            </a:p>
          </p:txBody>
        </p:sp>
        <p:sp>
          <p:nvSpPr>
            <p:cNvPr id="15" name="Shape 167">
              <a:extLst>
                <a:ext uri="{FF2B5EF4-FFF2-40B4-BE49-F238E27FC236}">
                  <a16:creationId xmlns:a16="http://schemas.microsoft.com/office/drawing/2014/main" id="{75466AAB-0E31-423E-8228-469E3EDE9764}"/>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16" name="Shape 167">
              <a:extLst>
                <a:ext uri="{FF2B5EF4-FFF2-40B4-BE49-F238E27FC236}">
                  <a16:creationId xmlns:a16="http://schemas.microsoft.com/office/drawing/2014/main" id="{F4559A67-FD2A-4762-A51A-953CBDAF377D}"/>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Tree>
    <p:extLst>
      <p:ext uri="{BB962C8B-B14F-4D97-AF65-F5344CB8AC3E}">
        <p14:creationId xmlns:p14="http://schemas.microsoft.com/office/powerpoint/2010/main" val="3472430246"/>
      </p:ext>
    </p:extLst>
  </p:cSld>
  <p:clrMapOvr>
    <a:masterClrMapping/>
  </p:clrMapOvr>
  <mc:AlternateContent xmlns:mc="http://schemas.openxmlformats.org/markup-compatibility/2006" xmlns:p14="http://schemas.microsoft.com/office/powerpoint/2010/main">
    <mc:Choice Requires="p14">
      <p:transition spd="slow" p14:dur="2000" advTm="123"/>
    </mc:Choice>
    <mc:Fallback xmlns="">
      <p:transition spd="slow" advTm="12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8873066" cy="991352"/>
          </a:xfrm>
        </p:spPr>
        <p:txBody>
          <a:bodyPr/>
          <a:lstStyle/>
          <a:p>
            <a:r>
              <a:rPr lang="en-US" dirty="0"/>
              <a:t>Current feedback approaches are insufficient for novices</a:t>
            </a:r>
          </a:p>
        </p:txBody>
      </p:sp>
      <p:grpSp>
        <p:nvGrpSpPr>
          <p:cNvPr id="13" name="Group 12">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6"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7"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Introduction</a:t>
                </a:r>
              </a:p>
            </p:txBody>
          </p:sp>
          <p:sp>
            <p:nvSpPr>
              <p:cNvPr id="8"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9"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10"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Tasks</a:t>
              </a:r>
            </a:p>
          </p:txBody>
        </p:sp>
        <p:sp>
          <p:nvSpPr>
            <p:cNvPr id="11"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12"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
        <p:nvSpPr>
          <p:cNvPr id="15" name="TextBox 14">
            <a:extLst>
              <a:ext uri="{FF2B5EF4-FFF2-40B4-BE49-F238E27FC236}">
                <a16:creationId xmlns:a16="http://schemas.microsoft.com/office/drawing/2014/main" id="{AD5CEBA4-F7CF-4FDA-8402-4C5AD2284183}"/>
              </a:ext>
            </a:extLst>
          </p:cNvPr>
          <p:cNvSpPr txBox="1"/>
          <p:nvPr/>
        </p:nvSpPr>
        <p:spPr>
          <a:xfrm>
            <a:off x="473458" y="3432667"/>
            <a:ext cx="4953000" cy="184666"/>
          </a:xfrm>
          <a:prstGeom prst="rect">
            <a:avLst/>
          </a:prstGeom>
          <a:noFill/>
        </p:spPr>
        <p:txBody>
          <a:bodyPr wrap="square" rtlCol="0">
            <a:spAutoFit/>
          </a:bodyPr>
          <a:lstStyle/>
          <a:p>
            <a:r>
              <a:rPr lang="en-US" sz="600" dirty="0">
                <a:solidFill>
                  <a:schemeClr val="bg1"/>
                </a:solidFill>
              </a:rPr>
              <a:t>https://engineering.wustl.edu/our-school/leadership/offices/marketing-communications/magazine/PublishingImages/Harkins_725x350.jpg</a:t>
            </a:r>
          </a:p>
        </p:txBody>
      </p:sp>
      <p:pic>
        <p:nvPicPr>
          <p:cNvPr id="16" name="Picture 15">
            <a:extLst>
              <a:ext uri="{FF2B5EF4-FFF2-40B4-BE49-F238E27FC236}">
                <a16:creationId xmlns:a16="http://schemas.microsoft.com/office/drawing/2014/main" id="{E1A46FB7-56EC-4454-BA98-B165D8BC1A5B}"/>
              </a:ext>
            </a:extLst>
          </p:cNvPr>
          <p:cNvPicPr>
            <a:picLocks noChangeAspect="1"/>
          </p:cNvPicPr>
          <p:nvPr/>
        </p:nvPicPr>
        <p:blipFill>
          <a:blip r:embed="rId3"/>
          <a:stretch>
            <a:fillRect/>
          </a:stretch>
        </p:blipFill>
        <p:spPr>
          <a:xfrm>
            <a:off x="5013592" y="616560"/>
            <a:ext cx="1919259" cy="5100085"/>
          </a:xfrm>
          <a:prstGeom prst="rect">
            <a:avLst/>
          </a:prstGeom>
        </p:spPr>
      </p:pic>
      <p:pic>
        <p:nvPicPr>
          <p:cNvPr id="18" name="Picture 17">
            <a:extLst>
              <a:ext uri="{FF2B5EF4-FFF2-40B4-BE49-F238E27FC236}">
                <a16:creationId xmlns:a16="http://schemas.microsoft.com/office/drawing/2014/main" id="{75754315-9094-4F3B-9F8A-053E2A961043}"/>
              </a:ext>
            </a:extLst>
          </p:cNvPr>
          <p:cNvPicPr>
            <a:picLocks noChangeAspect="1"/>
          </p:cNvPicPr>
          <p:nvPr/>
        </p:nvPicPr>
        <p:blipFill>
          <a:blip r:embed="rId4"/>
          <a:stretch>
            <a:fillRect/>
          </a:stretch>
        </p:blipFill>
        <p:spPr>
          <a:xfrm>
            <a:off x="6938798" y="1093212"/>
            <a:ext cx="2018620" cy="3684813"/>
          </a:xfrm>
          <a:prstGeom prst="rect">
            <a:avLst/>
          </a:prstGeom>
        </p:spPr>
      </p:pic>
      <p:pic>
        <p:nvPicPr>
          <p:cNvPr id="5" name="Picture 2" descr="https://engineering.wustl.edu/our-school/leadership/offices/marketing-communications/magazine/PublishingImages/Harkins_725x350.jpg">
            <a:extLst>
              <a:ext uri="{FF2B5EF4-FFF2-40B4-BE49-F238E27FC236}">
                <a16:creationId xmlns:a16="http://schemas.microsoft.com/office/drawing/2014/main" id="{7E423DA2-B644-4C0E-8F55-FE2077050D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547" y="1557252"/>
            <a:ext cx="3900963" cy="1883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553107"/>
      </p:ext>
    </p:extLst>
  </p:cSld>
  <p:clrMapOvr>
    <a:masterClrMapping/>
  </p:clrMapOvr>
  <mc:AlternateContent xmlns:mc="http://schemas.openxmlformats.org/markup-compatibility/2006" xmlns:p14="http://schemas.microsoft.com/office/powerpoint/2010/main">
    <mc:Choice Requires="p14">
      <p:transition spd="slow" p14:dur="2000" advTm="405"/>
    </mc:Choice>
    <mc:Fallback xmlns="">
      <p:transition spd="slow" advTm="40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0"/>
            <a:ext cx="8873069" cy="991352"/>
          </a:xfrm>
        </p:spPr>
        <p:txBody>
          <a:bodyPr/>
          <a:lstStyle/>
          <a:p>
            <a:r>
              <a:rPr lang="en-US" dirty="0"/>
              <a:t>This research proposes to provide a new feedback framework</a:t>
            </a:r>
          </a:p>
        </p:txBody>
      </p:sp>
      <p:grpSp>
        <p:nvGrpSpPr>
          <p:cNvPr id="23" name="Group 22">
            <a:extLst>
              <a:ext uri="{FF2B5EF4-FFF2-40B4-BE49-F238E27FC236}">
                <a16:creationId xmlns:a16="http://schemas.microsoft.com/office/drawing/2014/main" id="{6FB11468-01C5-4B9F-9B15-0E8644A0E19E}"/>
              </a:ext>
            </a:extLst>
          </p:cNvPr>
          <p:cNvGrpSpPr/>
          <p:nvPr/>
        </p:nvGrpSpPr>
        <p:grpSpPr>
          <a:xfrm>
            <a:off x="2966712" y="782395"/>
            <a:ext cx="5275483" cy="5100085"/>
            <a:chOff x="3335544" y="782395"/>
            <a:chExt cx="5275483" cy="5100085"/>
          </a:xfrm>
        </p:grpSpPr>
        <p:pic>
          <p:nvPicPr>
            <p:cNvPr id="16" name="Picture 15">
              <a:extLst>
                <a:ext uri="{FF2B5EF4-FFF2-40B4-BE49-F238E27FC236}">
                  <a16:creationId xmlns:a16="http://schemas.microsoft.com/office/drawing/2014/main" id="{BA9FE274-99C0-4C25-8D66-F7A835458318}"/>
                </a:ext>
              </a:extLst>
            </p:cNvPr>
            <p:cNvPicPr>
              <a:picLocks noChangeAspect="1"/>
            </p:cNvPicPr>
            <p:nvPr/>
          </p:nvPicPr>
          <p:blipFill>
            <a:blip r:embed="rId3"/>
            <a:stretch>
              <a:fillRect/>
            </a:stretch>
          </p:blipFill>
          <p:spPr>
            <a:xfrm>
              <a:off x="3779334" y="782395"/>
              <a:ext cx="1919259" cy="5100085"/>
            </a:xfrm>
            <a:prstGeom prst="rect">
              <a:avLst/>
            </a:prstGeom>
          </p:spPr>
        </p:pic>
        <p:sp>
          <p:nvSpPr>
            <p:cNvPr id="17" name="TextBox 16">
              <a:extLst>
                <a:ext uri="{FF2B5EF4-FFF2-40B4-BE49-F238E27FC236}">
                  <a16:creationId xmlns:a16="http://schemas.microsoft.com/office/drawing/2014/main" id="{457C99DD-E21E-4CE8-ACC9-951BE0719855}"/>
                </a:ext>
              </a:extLst>
            </p:cNvPr>
            <p:cNvSpPr txBox="1"/>
            <p:nvPr/>
          </p:nvSpPr>
          <p:spPr>
            <a:xfrm>
              <a:off x="3335544" y="2882918"/>
              <a:ext cx="374970" cy="584775"/>
            </a:xfrm>
            <a:prstGeom prst="rect">
              <a:avLst/>
            </a:prstGeom>
            <a:noFill/>
          </p:spPr>
          <p:txBody>
            <a:bodyPr wrap="square" rtlCol="0">
              <a:spAutoFit/>
            </a:bodyPr>
            <a:lstStyle/>
            <a:p>
              <a:r>
                <a:rPr lang="en-US" sz="3200" dirty="0">
                  <a:solidFill>
                    <a:schemeClr val="bg1"/>
                  </a:solidFill>
                </a:rPr>
                <a:t>+</a:t>
              </a:r>
            </a:p>
          </p:txBody>
        </p:sp>
        <p:sp>
          <p:nvSpPr>
            <p:cNvPr id="18" name="TextBox 17">
              <a:extLst>
                <a:ext uri="{FF2B5EF4-FFF2-40B4-BE49-F238E27FC236}">
                  <a16:creationId xmlns:a16="http://schemas.microsoft.com/office/drawing/2014/main" id="{8B060C95-15F8-4B43-8364-79EACB6863F1}"/>
                </a:ext>
              </a:extLst>
            </p:cNvPr>
            <p:cNvSpPr txBox="1"/>
            <p:nvPr/>
          </p:nvSpPr>
          <p:spPr>
            <a:xfrm>
              <a:off x="5784113" y="2414003"/>
              <a:ext cx="1431196" cy="1323439"/>
            </a:xfrm>
            <a:prstGeom prst="rect">
              <a:avLst/>
            </a:prstGeom>
            <a:noFill/>
          </p:spPr>
          <p:txBody>
            <a:bodyPr wrap="square" rtlCol="0">
              <a:spAutoFit/>
            </a:bodyPr>
            <a:lstStyle/>
            <a:p>
              <a:r>
                <a:rPr lang="en-US" sz="3200" dirty="0">
                  <a:solidFill>
                    <a:schemeClr val="bg1"/>
                  </a:solidFill>
                </a:rPr>
                <a:t>+  </a:t>
              </a:r>
              <a:r>
                <a:rPr lang="en-US" sz="8000" dirty="0">
                  <a:solidFill>
                    <a:schemeClr val="bg1"/>
                  </a:solidFill>
                </a:rPr>
                <a:t>?</a:t>
              </a:r>
              <a:r>
                <a:rPr lang="en-US" sz="3200" dirty="0">
                  <a:solidFill>
                    <a:schemeClr val="bg1"/>
                  </a:solidFill>
                </a:rPr>
                <a:t>=</a:t>
              </a:r>
            </a:p>
          </p:txBody>
        </p:sp>
        <p:sp>
          <p:nvSpPr>
            <p:cNvPr id="19" name="TextBox 18">
              <a:extLst>
                <a:ext uri="{FF2B5EF4-FFF2-40B4-BE49-F238E27FC236}">
                  <a16:creationId xmlns:a16="http://schemas.microsoft.com/office/drawing/2014/main" id="{951BDDAB-283E-449E-8A35-ECB3770F3D0F}"/>
                </a:ext>
              </a:extLst>
            </p:cNvPr>
            <p:cNvSpPr txBox="1"/>
            <p:nvPr/>
          </p:nvSpPr>
          <p:spPr>
            <a:xfrm>
              <a:off x="6929819" y="2944515"/>
              <a:ext cx="1681208" cy="646331"/>
            </a:xfrm>
            <a:prstGeom prst="rect">
              <a:avLst/>
            </a:prstGeom>
            <a:noFill/>
          </p:spPr>
          <p:txBody>
            <a:bodyPr wrap="square" rtlCol="0">
              <a:spAutoFit/>
            </a:bodyPr>
            <a:lstStyle/>
            <a:p>
              <a:pPr algn="ctr"/>
              <a:r>
                <a:rPr lang="en-US" dirty="0">
                  <a:solidFill>
                    <a:schemeClr val="bg1"/>
                  </a:solidFill>
                </a:rPr>
                <a:t>New Feedback System</a:t>
              </a:r>
              <a:endParaRPr lang="en-US" sz="1600" dirty="0">
                <a:solidFill>
                  <a:schemeClr val="bg1"/>
                </a:solidFill>
              </a:endParaRPr>
            </a:p>
          </p:txBody>
        </p:sp>
      </p:grpSp>
      <p:cxnSp>
        <p:nvCxnSpPr>
          <p:cNvPr id="20" name="Straight Arrow Connector 19">
            <a:extLst>
              <a:ext uri="{FF2B5EF4-FFF2-40B4-BE49-F238E27FC236}">
                <a16:creationId xmlns:a16="http://schemas.microsoft.com/office/drawing/2014/main" id="{5B97F636-86A1-4C1D-9312-C457CDCF07EC}"/>
              </a:ext>
            </a:extLst>
          </p:cNvPr>
          <p:cNvCxnSpPr>
            <a:cxnSpLocks/>
          </p:cNvCxnSpPr>
          <p:nvPr/>
        </p:nvCxnSpPr>
        <p:spPr>
          <a:xfrm>
            <a:off x="6105894" y="3494024"/>
            <a:ext cx="0" cy="4975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62D8438-4B2F-42B4-9CCA-C6189B518BF4}"/>
              </a:ext>
            </a:extLst>
          </p:cNvPr>
          <p:cNvSpPr txBox="1"/>
          <p:nvPr/>
        </p:nvSpPr>
        <p:spPr>
          <a:xfrm>
            <a:off x="5415281" y="3991560"/>
            <a:ext cx="3702419"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What </a:t>
            </a:r>
            <a:r>
              <a:rPr lang="en-US" b="1" dirty="0">
                <a:solidFill>
                  <a:schemeClr val="bg1"/>
                </a:solidFill>
              </a:rPr>
              <a:t>feedback content</a:t>
            </a:r>
            <a:r>
              <a:rPr lang="en-US" dirty="0">
                <a:solidFill>
                  <a:schemeClr val="bg1"/>
                </a:solidFill>
              </a:rPr>
              <a:t> should be provided to novice designers</a:t>
            </a:r>
          </a:p>
          <a:p>
            <a:pPr marL="285750" indent="-285750">
              <a:buFont typeface="Arial" panose="020B0604020202020204" pitchFamily="34" charset="0"/>
              <a:buChar char="•"/>
            </a:pPr>
            <a:r>
              <a:rPr lang="en-US" dirty="0">
                <a:solidFill>
                  <a:schemeClr val="bg1"/>
                </a:solidFill>
              </a:rPr>
              <a:t>What </a:t>
            </a:r>
            <a:r>
              <a:rPr lang="en-US" b="1" dirty="0">
                <a:solidFill>
                  <a:schemeClr val="bg1"/>
                </a:solidFill>
              </a:rPr>
              <a:t>feedback strategies</a:t>
            </a:r>
            <a:r>
              <a:rPr lang="en-US" dirty="0">
                <a:solidFill>
                  <a:schemeClr val="bg1"/>
                </a:solidFill>
              </a:rPr>
              <a:t> to communicate the content</a:t>
            </a:r>
            <a:endParaRPr lang="en-US" sz="1600" dirty="0">
              <a:solidFill>
                <a:schemeClr val="bg1"/>
              </a:solidFill>
            </a:endParaRPr>
          </a:p>
        </p:txBody>
      </p:sp>
      <p:grpSp>
        <p:nvGrpSpPr>
          <p:cNvPr id="32" name="Group 31">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33"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37"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38"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Goal and Scope</a:t>
                </a:r>
              </a:p>
            </p:txBody>
          </p:sp>
          <p:sp>
            <p:nvSpPr>
              <p:cNvPr id="39"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L</a:t>
                </a:r>
                <a:r>
                  <a:rPr lang="en-US" altLang="zh-CN" sz="1400" dirty="0">
                    <a:solidFill>
                      <a:schemeClr val="bg1"/>
                    </a:solidFill>
                    <a:latin typeface="Raleway"/>
                    <a:ea typeface="Raleway"/>
                    <a:cs typeface="Raleway"/>
                    <a:sym typeface="Raleway"/>
                  </a:rPr>
                  <a:t>iterature Review</a:t>
                </a:r>
                <a:endParaRPr lang="en-US" sz="1400" dirty="0">
                  <a:solidFill>
                    <a:schemeClr val="bg1"/>
                  </a:solidFill>
                  <a:latin typeface="Raleway"/>
                  <a:ea typeface="Raleway"/>
                  <a:cs typeface="Raleway"/>
                  <a:sym typeface="Raleway"/>
                </a:endParaRPr>
              </a:p>
            </p:txBody>
          </p:sp>
        </p:grpSp>
        <p:sp>
          <p:nvSpPr>
            <p:cNvPr id="34"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Tasks</a:t>
              </a:r>
            </a:p>
          </p:txBody>
        </p:sp>
        <p:sp>
          <p:nvSpPr>
            <p:cNvPr id="35"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36"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pic>
        <p:nvPicPr>
          <p:cNvPr id="21" name="Picture 2" descr="https://engineering.wustl.edu/our-school/leadership/offices/marketing-communications/magazine/PublishingImages/Harkins_725x350.jpg">
            <a:extLst>
              <a:ext uri="{FF2B5EF4-FFF2-40B4-BE49-F238E27FC236}">
                <a16:creationId xmlns:a16="http://schemas.microsoft.com/office/drawing/2014/main" id="{59BF3B29-CB85-436E-8963-0504A816D1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188" y="2414003"/>
            <a:ext cx="2843247" cy="1372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454581"/>
      </p:ext>
    </p:extLst>
  </p:cSld>
  <p:clrMapOvr>
    <a:masterClrMapping/>
  </p:clrMapOvr>
  <mc:AlternateContent xmlns:mc="http://schemas.openxmlformats.org/markup-compatibility/2006" xmlns:p14="http://schemas.microsoft.com/office/powerpoint/2010/main">
    <mc:Choice Requires="p14">
      <p:transition spd="slow" p14:dur="2000" advTm="188"/>
    </mc:Choice>
    <mc:Fallback xmlns="">
      <p:transition spd="slow" advTm="18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560A0E5-9875-4717-97C9-9E175511BE85}"/>
              </a:ext>
            </a:extLst>
          </p:cNvPr>
          <p:cNvPicPr>
            <a:picLocks noChangeAspect="1"/>
          </p:cNvPicPr>
          <p:nvPr/>
        </p:nvPicPr>
        <p:blipFill>
          <a:blip r:embed="rId3"/>
          <a:stretch>
            <a:fillRect/>
          </a:stretch>
        </p:blipFill>
        <p:spPr>
          <a:xfrm>
            <a:off x="298800" y="1116583"/>
            <a:ext cx="2475786" cy="4519329"/>
          </a:xfrm>
          <a:prstGeom prst="rect">
            <a:avLst/>
          </a:prstGeom>
        </p:spPr>
      </p:pic>
      <p:pic>
        <p:nvPicPr>
          <p:cNvPr id="13" name="Picture 12">
            <a:extLst>
              <a:ext uri="{FF2B5EF4-FFF2-40B4-BE49-F238E27FC236}">
                <a16:creationId xmlns:a16="http://schemas.microsoft.com/office/drawing/2014/main" id="{6EE387EF-1ECB-4BD3-9B78-BE318E5C4E38}"/>
              </a:ext>
            </a:extLst>
          </p:cNvPr>
          <p:cNvPicPr>
            <a:picLocks noChangeAspect="1"/>
          </p:cNvPicPr>
          <p:nvPr/>
        </p:nvPicPr>
        <p:blipFill>
          <a:blip r:embed="rId4"/>
          <a:stretch>
            <a:fillRect/>
          </a:stretch>
        </p:blipFill>
        <p:spPr>
          <a:xfrm>
            <a:off x="2809463" y="1774856"/>
            <a:ext cx="3436547" cy="3027086"/>
          </a:xfrm>
          <a:prstGeom prst="rect">
            <a:avLst/>
          </a:prstGeom>
        </p:spPr>
      </p:pic>
      <p:pic>
        <p:nvPicPr>
          <p:cNvPr id="14" name="Picture 13">
            <a:extLst>
              <a:ext uri="{FF2B5EF4-FFF2-40B4-BE49-F238E27FC236}">
                <a16:creationId xmlns:a16="http://schemas.microsoft.com/office/drawing/2014/main" id="{B21262B9-136E-4EE3-985B-1AC0CC63524A}"/>
              </a:ext>
            </a:extLst>
          </p:cNvPr>
          <p:cNvPicPr>
            <a:picLocks noChangeAspect="1"/>
          </p:cNvPicPr>
          <p:nvPr/>
        </p:nvPicPr>
        <p:blipFill rotWithShape="1">
          <a:blip r:embed="rId5"/>
          <a:srcRect b="6135"/>
          <a:stretch/>
        </p:blipFill>
        <p:spPr>
          <a:xfrm>
            <a:off x="6301485" y="742904"/>
            <a:ext cx="2529035" cy="5393641"/>
          </a:xfrm>
          <a:prstGeom prst="rect">
            <a:avLst/>
          </a:prstGeom>
        </p:spPr>
      </p:pic>
      <p:sp>
        <p:nvSpPr>
          <p:cNvPr id="3" name="Title 2">
            <a:extLst>
              <a:ext uri="{FF2B5EF4-FFF2-40B4-BE49-F238E27FC236}">
                <a16:creationId xmlns:a16="http://schemas.microsoft.com/office/drawing/2014/main" id="{EA59B47B-AB15-42F8-A71D-045C4BBF6855}"/>
              </a:ext>
            </a:extLst>
          </p:cNvPr>
          <p:cNvSpPr>
            <a:spLocks noGrp="1"/>
          </p:cNvSpPr>
          <p:nvPr>
            <p:ph type="title"/>
          </p:nvPr>
        </p:nvSpPr>
        <p:spPr>
          <a:xfrm>
            <a:off x="-2" y="0"/>
            <a:ext cx="8873069" cy="991352"/>
          </a:xfrm>
        </p:spPr>
        <p:txBody>
          <a:bodyPr/>
          <a:lstStyle/>
          <a:p>
            <a:r>
              <a:rPr lang="en-US" dirty="0"/>
              <a:t>Feedback content and feedback strategies</a:t>
            </a:r>
          </a:p>
        </p:txBody>
      </p:sp>
      <p:grpSp>
        <p:nvGrpSpPr>
          <p:cNvPr id="4" name="Group 3">
            <a:extLst>
              <a:ext uri="{FF2B5EF4-FFF2-40B4-BE49-F238E27FC236}">
                <a16:creationId xmlns:a16="http://schemas.microsoft.com/office/drawing/2014/main" id="{EAA6D553-A83F-4965-AA1A-1291A4857E3B}"/>
              </a:ext>
            </a:extLst>
          </p:cNvPr>
          <p:cNvGrpSpPr/>
          <p:nvPr/>
        </p:nvGrpSpPr>
        <p:grpSpPr>
          <a:xfrm>
            <a:off x="26295" y="5888096"/>
            <a:ext cx="8931123" cy="353344"/>
            <a:chOff x="212877" y="5999451"/>
            <a:chExt cx="9296971" cy="359050"/>
          </a:xfrm>
        </p:grpSpPr>
        <p:grpSp>
          <p:nvGrpSpPr>
            <p:cNvPr id="5" name="Shape 162">
              <a:extLst>
                <a:ext uri="{FF2B5EF4-FFF2-40B4-BE49-F238E27FC236}">
                  <a16:creationId xmlns:a16="http://schemas.microsoft.com/office/drawing/2014/main" id="{4D4CD538-CD37-44EB-BF00-ADAF65DEB040}"/>
                </a:ext>
              </a:extLst>
            </p:cNvPr>
            <p:cNvGrpSpPr/>
            <p:nvPr/>
          </p:nvGrpSpPr>
          <p:grpSpPr>
            <a:xfrm>
              <a:off x="212877" y="5999451"/>
              <a:ext cx="4637314" cy="347638"/>
              <a:chOff x="199850" y="4695125"/>
              <a:chExt cx="2090675" cy="273000"/>
            </a:xfrm>
          </p:grpSpPr>
          <p:sp>
            <p:nvSpPr>
              <p:cNvPr id="9" name="Shape 163">
                <a:extLst>
                  <a:ext uri="{FF2B5EF4-FFF2-40B4-BE49-F238E27FC236}">
                    <a16:creationId xmlns:a16="http://schemas.microsoft.com/office/drawing/2014/main" id="{78652822-124D-4916-B894-D61A6C05891A}"/>
                  </a:ext>
                </a:extLst>
              </p:cNvPr>
              <p:cNvSpPr/>
              <p:nvPr/>
            </p:nvSpPr>
            <p:spPr>
              <a:xfrm>
                <a:off x="199850" y="4695125"/>
                <a:ext cx="78900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Introduction</a:t>
                </a:r>
              </a:p>
            </p:txBody>
          </p:sp>
          <p:sp>
            <p:nvSpPr>
              <p:cNvPr id="10" name="Shape 164">
                <a:extLst>
                  <a:ext uri="{FF2B5EF4-FFF2-40B4-BE49-F238E27FC236}">
                    <a16:creationId xmlns:a16="http://schemas.microsoft.com/office/drawing/2014/main" id="{8E724AD9-2104-48D8-9525-42DD0AC8CAD5}"/>
                  </a:ext>
                </a:extLst>
              </p:cNvPr>
              <p:cNvSpPr/>
              <p:nvPr/>
            </p:nvSpPr>
            <p:spPr>
              <a:xfrm>
                <a:off x="846625" y="4695125"/>
                <a:ext cx="830450" cy="273000"/>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Goal and Scope</a:t>
                </a:r>
              </a:p>
            </p:txBody>
          </p:sp>
          <p:sp>
            <p:nvSpPr>
              <p:cNvPr id="11" name="Shape 167">
                <a:extLst>
                  <a:ext uri="{FF2B5EF4-FFF2-40B4-BE49-F238E27FC236}">
                    <a16:creationId xmlns:a16="http://schemas.microsoft.com/office/drawing/2014/main" id="{519588D1-7712-49E6-BE33-1B6231A4C7E2}"/>
                  </a:ext>
                </a:extLst>
              </p:cNvPr>
              <p:cNvSpPr/>
              <p:nvPr/>
            </p:nvSpPr>
            <p:spPr>
              <a:xfrm>
                <a:off x="1501525" y="4695125"/>
                <a:ext cx="789000" cy="273000"/>
              </a:xfrm>
              <a:prstGeom prst="chevron">
                <a:avLst>
                  <a:gd name="adj" fmla="val 50000"/>
                </a:avLst>
              </a:prstGeom>
              <a:solidFill>
                <a:srgbClr val="6FA8DC"/>
              </a:solidFill>
              <a:ln w="9525" cap="flat" cmpd="sng">
                <a:solidFill>
                  <a:srgbClr val="6FA8DC"/>
                </a:solidFill>
                <a:prstDash val="solid"/>
                <a:round/>
                <a:headEnd type="none" w="med" len="med"/>
                <a:tailEnd type="none" w="med" len="med"/>
              </a:ln>
            </p:spPr>
            <p:txBody>
              <a:bodyPr lIns="91425" tIns="91425" rIns="91425" bIns="91425" anchor="ctr" anchorCtr="0">
                <a:noAutofit/>
              </a:bodyPr>
              <a:lstStyle/>
              <a:p>
                <a:pPr algn="ctr"/>
                <a:r>
                  <a:rPr lang="en-US" sz="1400" b="1" dirty="0">
                    <a:solidFill>
                      <a:schemeClr val="bg1"/>
                    </a:solidFill>
                    <a:latin typeface="Raleway"/>
                    <a:ea typeface="Raleway"/>
                    <a:cs typeface="Raleway"/>
                    <a:sym typeface="Raleway"/>
                  </a:rPr>
                  <a:t>L</a:t>
                </a:r>
                <a:r>
                  <a:rPr lang="en-US" altLang="zh-CN" sz="1400" b="1" dirty="0">
                    <a:solidFill>
                      <a:schemeClr val="bg1"/>
                    </a:solidFill>
                    <a:latin typeface="Raleway"/>
                    <a:ea typeface="Raleway"/>
                    <a:cs typeface="Raleway"/>
                    <a:sym typeface="Raleway"/>
                  </a:rPr>
                  <a:t>iterature Review</a:t>
                </a:r>
                <a:endParaRPr lang="en-US" sz="1400" b="1" dirty="0">
                  <a:solidFill>
                    <a:schemeClr val="bg1"/>
                  </a:solidFill>
                  <a:latin typeface="Raleway"/>
                  <a:ea typeface="Raleway"/>
                  <a:cs typeface="Raleway"/>
                  <a:sym typeface="Raleway"/>
                </a:endParaRPr>
              </a:p>
            </p:txBody>
          </p:sp>
        </p:grpSp>
        <p:sp>
          <p:nvSpPr>
            <p:cNvPr id="6" name="Shape 167">
              <a:extLst>
                <a:ext uri="{FF2B5EF4-FFF2-40B4-BE49-F238E27FC236}">
                  <a16:creationId xmlns:a16="http://schemas.microsoft.com/office/drawing/2014/main" id="{48DF49C4-E2B5-48C9-8819-AB61B3F2C421}"/>
                </a:ext>
              </a:extLst>
            </p:cNvPr>
            <p:cNvSpPr/>
            <p:nvPr/>
          </p:nvSpPr>
          <p:spPr>
            <a:xfrm>
              <a:off x="4653334" y="6005157"/>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Tasks</a:t>
              </a:r>
            </a:p>
          </p:txBody>
        </p:sp>
        <p:sp>
          <p:nvSpPr>
            <p:cNvPr id="7" name="Shape 167">
              <a:extLst>
                <a:ext uri="{FF2B5EF4-FFF2-40B4-BE49-F238E27FC236}">
                  <a16:creationId xmlns:a16="http://schemas.microsoft.com/office/drawing/2014/main" id="{C180C42C-9B5C-42DC-A539-3BCE15883E96}"/>
                </a:ext>
              </a:extLst>
            </p:cNvPr>
            <p:cNvSpPr/>
            <p:nvPr/>
          </p:nvSpPr>
          <p:spPr>
            <a:xfrm>
              <a:off x="6206553"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Research Timeline</a:t>
              </a:r>
            </a:p>
          </p:txBody>
        </p:sp>
        <p:sp>
          <p:nvSpPr>
            <p:cNvPr id="8" name="Shape 167">
              <a:extLst>
                <a:ext uri="{FF2B5EF4-FFF2-40B4-BE49-F238E27FC236}">
                  <a16:creationId xmlns:a16="http://schemas.microsoft.com/office/drawing/2014/main" id="{53F32AC9-C22E-4078-B6A6-996A10D98160}"/>
                </a:ext>
              </a:extLst>
            </p:cNvPr>
            <p:cNvSpPr/>
            <p:nvPr/>
          </p:nvSpPr>
          <p:spPr>
            <a:xfrm>
              <a:off x="7759772" y="6010863"/>
              <a:ext cx="1750076" cy="347638"/>
            </a:xfrm>
            <a:prstGeom prst="chevron">
              <a:avLst>
                <a:gd name="adj" fmla="val 50000"/>
              </a:avLst>
            </a:prstGeom>
            <a:solidFill>
              <a:srgbClr val="CFD8DC"/>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algn="ctr"/>
              <a:r>
                <a:rPr lang="en-US" sz="1400" dirty="0">
                  <a:solidFill>
                    <a:schemeClr val="bg1"/>
                  </a:solidFill>
                  <a:latin typeface="Raleway"/>
                  <a:ea typeface="Raleway"/>
                  <a:cs typeface="Raleway"/>
                  <a:sym typeface="Raleway"/>
                </a:rPr>
                <a:t>Expected Contribution</a:t>
              </a:r>
            </a:p>
          </p:txBody>
        </p:sp>
      </p:grpSp>
    </p:spTree>
    <p:extLst>
      <p:ext uri="{BB962C8B-B14F-4D97-AF65-F5344CB8AC3E}">
        <p14:creationId xmlns:p14="http://schemas.microsoft.com/office/powerpoint/2010/main" val="3911058683"/>
      </p:ext>
    </p:extLst>
  </p:cSld>
  <p:clrMapOvr>
    <a:masterClrMapping/>
  </p:clrMapOvr>
  <mc:AlternateContent xmlns:mc="http://schemas.openxmlformats.org/markup-compatibility/2006" xmlns:p14="http://schemas.microsoft.com/office/powerpoint/2010/main">
    <mc:Choice Requires="p14">
      <p:transition spd="slow" p14:dur="2000" advTm="422"/>
    </mc:Choice>
    <mc:Fallback xmlns="">
      <p:transition spd="slow" advTm="422"/>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White 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White 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2015_editable_slide_template</Template>
  <TotalTime>8147</TotalTime>
  <Words>3227</Words>
  <Application>Microsoft Office PowerPoint</Application>
  <PresentationFormat>On-screen Show (4:3)</PresentationFormat>
  <Paragraphs>988</Paragraphs>
  <Slides>55</Slides>
  <Notes>48</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55</vt:i4>
      </vt:variant>
    </vt:vector>
  </HeadingPairs>
  <TitlesOfParts>
    <vt:vector size="68" baseType="lpstr">
      <vt:lpstr>Lucida Grande</vt:lpstr>
      <vt:lpstr>Raleway</vt:lpstr>
      <vt:lpstr>Roboto Light</vt:lpstr>
      <vt:lpstr>宋体</vt:lpstr>
      <vt:lpstr>Arial</vt:lpstr>
      <vt:lpstr>Calibri</vt:lpstr>
      <vt:lpstr>Cambria Math</vt:lpstr>
      <vt:lpstr>Times New Roman</vt:lpstr>
      <vt:lpstr>Custom Design</vt:lpstr>
      <vt:lpstr>1_White Main</vt:lpstr>
      <vt:lpstr>White Main</vt:lpstr>
      <vt:lpstr>1_Custom Design</vt:lpstr>
      <vt:lpstr>2_Custom Design</vt:lpstr>
      <vt:lpstr>Towards Automated Guidance For Helping Novices Design For Sustainable Additive Manufacturing And CNC Machining  </vt:lpstr>
      <vt:lpstr>Manufacturing activities significantly influence the environment. </vt:lpstr>
      <vt:lpstr>Fabrication failures increase the environmental impacts</vt:lpstr>
      <vt:lpstr>The environmental impacts increase for CAM due to novices.</vt:lpstr>
      <vt:lpstr>Fused Deposition Modeling (FDM) for Additive Manufacturing (AM) CNC Machining for Subtractive Manufacturing (SM)</vt:lpstr>
      <vt:lpstr>Lots of Design for Manufacturing (DFM) guidelines exist.</vt:lpstr>
      <vt:lpstr>Current feedback approaches are insufficient for novices</vt:lpstr>
      <vt:lpstr>This research proposes to provide a new feedback framework</vt:lpstr>
      <vt:lpstr>Feedback content and feedback strategies</vt:lpstr>
      <vt:lpstr>Environmental impacts of CAM</vt:lpstr>
      <vt:lpstr>Fabrication failures of subtractive manufacturing</vt:lpstr>
      <vt:lpstr>Fabrication failures of additive manufacturing</vt:lpstr>
      <vt:lpstr>Most DfAM guidelines are not for novices</vt:lpstr>
      <vt:lpstr>Automated DFM Approaches and Methodologies for CAM</vt:lpstr>
      <vt:lpstr>Research Tasks</vt:lpstr>
      <vt:lpstr>Research Roadmap</vt:lpstr>
      <vt:lpstr>Task 1: Collect data related to feedback of CAM technologies</vt:lpstr>
      <vt:lpstr>Sub-Task 1.1: Literature review and benchmarking studies</vt:lpstr>
      <vt:lpstr>Current Progress: DFM guidelines</vt:lpstr>
      <vt:lpstr>Current Progress: Benchmarking study of Xometry</vt:lpstr>
      <vt:lpstr>Current Progress: Benchmarking study of Xometry</vt:lpstr>
      <vt:lpstr>Current Progress: Benchmarking study of DFMXpress</vt:lpstr>
      <vt:lpstr>Current Progress: Benchmarking study of DFMXpress</vt:lpstr>
      <vt:lpstr>Sub-Task 1.2: Interviews of designers and machinists for CNC machining Sub-Task 1.3: Observations in the university machining mall</vt:lpstr>
      <vt:lpstr>Current Progress: Topics Mentioned in the Interviews</vt:lpstr>
      <vt:lpstr>Current Progress: Topics Mentioned from Observations</vt:lpstr>
      <vt:lpstr>Current Progress: Artifacts Used from Observations</vt:lpstr>
      <vt:lpstr>Sub-Task 1.4: Data collection in the university makerspace for FDM</vt:lpstr>
      <vt:lpstr>Collect users’ expertise information, CAD model and printing settings</vt:lpstr>
      <vt:lpstr>Current Progress: Failure modes caused by designer errors can be solved by providing feedback content.</vt:lpstr>
      <vt:lpstr>Current Progress: 29 printings were collected, 13 were failures. </vt:lpstr>
      <vt:lpstr>Current Progress: Novices need more support from principal component analysis.</vt:lpstr>
      <vt:lpstr>Task 2: Process collected data to improve feedback contents and strategies for novices</vt:lpstr>
      <vt:lpstr>Sub-Task 2.1: Categorize the failure reasons to feedback content related and strategies related</vt:lpstr>
      <vt:lpstr>Sub-Task 2.2: Improve feedback contents provided to novices</vt:lpstr>
      <vt:lpstr>Sub-Task 2.3: Improve feedback strategies to provide feedback contents </vt:lpstr>
      <vt:lpstr>Task 3: Validate the feedback using software prototype</vt:lpstr>
      <vt:lpstr>Sub-Task 3.1: Verify the identified feedback content </vt:lpstr>
      <vt:lpstr>Sub-Task 3.2: Develop Wizard-of-Oz software prototype</vt:lpstr>
      <vt:lpstr>Current Progress:</vt:lpstr>
      <vt:lpstr>Analyze the part using SculptPrint</vt:lpstr>
      <vt:lpstr>Output the tool path and created volume picture to designer</vt:lpstr>
      <vt:lpstr>Sub-Task 3.3: Validate the findings using the prototype</vt:lpstr>
      <vt:lpstr>Timeline</vt:lpstr>
      <vt:lpstr>Expected Contributions</vt:lpstr>
      <vt:lpstr>Thank you!</vt:lpstr>
      <vt:lpstr>Thank you!</vt:lpstr>
      <vt:lpstr>References</vt:lpstr>
      <vt:lpstr>References</vt:lpstr>
      <vt:lpstr>References</vt:lpstr>
      <vt:lpstr>References</vt:lpstr>
      <vt:lpstr>Machinists naturally think of parts in terms of how they are built</vt:lpstr>
      <vt:lpstr>Designers think about the design of parts </vt:lpstr>
      <vt:lpstr>Fabrication failures of subtractive manufacturing</vt:lpstr>
      <vt:lpstr>Collect users’ expertise information from survey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Ruoyu Song</cp:lastModifiedBy>
  <cp:revision>123</cp:revision>
  <dcterms:created xsi:type="dcterms:W3CDTF">2016-03-09T16:46:53Z</dcterms:created>
  <dcterms:modified xsi:type="dcterms:W3CDTF">2018-05-21T14:21:04Z</dcterms:modified>
</cp:coreProperties>
</file>